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4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308" y="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089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129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370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86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07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894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21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6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783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00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92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C461B-14D0-4B59-B87C-BCE812EC3142}" type="datetimeFigureOut">
              <a:rPr lang="ru-RU" smtClean="0"/>
              <a:t>11.04.2023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7395E-FC67-4244-9B7F-3E2F18417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8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intrud.gov.ru/ministry/anticorruption/Methods/13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AE5F328BBB142A5078FC8CB1406D0890B231C1E0AA1D8C908C2B7849A7C8111880EE4A212EB786E62DABA94195759F95C28029123BTElD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consultantplus://offline/ref=05629503058025FE74E56F9AF7CCCD4F4D8CE2E983C6D81192A72B2B5433F3E686D33BDFA85B87FD324299EC311BCE85168714318EAAA780J1m1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hyperlink" Target="consultantplus://offline/ref=05629503058025FE74E56F9AF7CCCD4F4D8CE2E983C6D81192A72B2B5433F3E686D33BDFA85B87FD324299EC311BCE85168714318EAAA780J1m1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4003CD86E6582311E4C922AA98AA35113E6FF8AA66FE44BA681698668E2873918670CE8F1994922EE2D4409F4B54294D67FECB7FCu5s1N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891324" y="3216776"/>
            <a:ext cx="9300676" cy="3641224"/>
          </a:xfrm>
          <a:prstGeom prst="rect">
            <a:avLst/>
          </a:prstGeom>
          <a:solidFill>
            <a:srgbClr val="203B7D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algn="ctr">
              <a:lnSpc>
                <a:spcPct val="100000"/>
              </a:lnSpc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Sans" panose="020B0503020203020204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61000" y="-774700"/>
            <a:ext cx="6858000" cy="4471291"/>
          </a:xfrm>
          <a:prstGeom prst="rect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7538205" y="-7915187"/>
            <a:ext cx="15449550" cy="15449550"/>
          </a:xfrm>
          <a:prstGeom prst="ellipse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402" y="162264"/>
            <a:ext cx="2962252" cy="244585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258917" y="5888027"/>
            <a:ext cx="1178902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179388" algn="ctr">
              <a:lnSpc>
                <a:spcPct val="100000"/>
              </a:lnSpc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Москва</a:t>
            </a:r>
          </a:p>
          <a:p>
            <a:pPr marL="179388" algn="ctr">
              <a:lnSpc>
                <a:spcPct val="100000"/>
              </a:lnSpc>
            </a:pPr>
            <a:r>
              <a:rPr lang="ru-R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2023 г.</a:t>
            </a:r>
            <a:endParaRPr lang="ru-RU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182244" y="4912659"/>
            <a:ext cx="3536568" cy="74997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государственной службы и противодействия коррупции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237721"/>
              </p:ext>
            </p:extLst>
          </p:nvPr>
        </p:nvGraphicFramePr>
        <p:xfrm>
          <a:off x="-711015" y="162264"/>
          <a:ext cx="5500477" cy="6245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Acrobat Document" r:id="rId4" imgW="5667363" imgH="8020022" progId="Acrobat.Document.DC">
                  <p:embed/>
                </p:oleObj>
              </mc:Choice>
              <mc:Fallback>
                <p:oleObj name="Acrobat Document" r:id="rId4" imgW="5667363" imgH="8020022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711015" y="162264"/>
                        <a:ext cx="5500477" cy="62459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-511694" y="5589369"/>
            <a:ext cx="4697506" cy="132343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соблюдению  запретов, ограничений и обязанностей работниками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организаций, подведомственных 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Министерству культуры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Федерации, 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установленных в целях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противодействия коррупции</a:t>
            </a: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4327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3082166" y="3189880"/>
            <a:ext cx="9300676" cy="3641224"/>
          </a:xfrm>
          <a:prstGeom prst="rect">
            <a:avLst/>
          </a:prstGeom>
          <a:solidFill>
            <a:srgbClr val="203B7D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algn="ctr">
              <a:lnSpc>
                <a:spcPct val="100000"/>
              </a:lnSpc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Sans" panose="020B0503020203020204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91719" y="-349733"/>
            <a:ext cx="6731000" cy="4471291"/>
          </a:xfrm>
          <a:prstGeom prst="rect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7529240" y="-7843469"/>
            <a:ext cx="15449550" cy="15449550"/>
          </a:xfrm>
          <a:prstGeom prst="ellipse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402" y="162264"/>
            <a:ext cx="2962252" cy="2445854"/>
          </a:xfrm>
          <a:prstGeom prst="rect">
            <a:avLst/>
          </a:prstGeom>
        </p:spPr>
      </p:pic>
      <p:sp>
        <p:nvSpPr>
          <p:cNvPr id="3" name="Шестиугольник 2"/>
          <p:cNvSpPr/>
          <p:nvPr/>
        </p:nvSpPr>
        <p:spPr>
          <a:xfrm>
            <a:off x="0" y="1470461"/>
            <a:ext cx="6164333" cy="1327989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</a:rPr>
              <a:t>Сведения </a:t>
            </a:r>
            <a:r>
              <a:rPr lang="ru-RU" sz="1400" b="1" dirty="0">
                <a:latin typeface="Times New Roman" panose="02020603050405020304" pitchFamily="18" charset="0"/>
              </a:rPr>
              <a:t>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</a:t>
            </a:r>
            <a:r>
              <a:rPr lang="ru-RU" sz="1400" b="1" dirty="0" smtClean="0">
                <a:latin typeface="Times New Roman" panose="02020603050405020304" pitchFamily="18" charset="0"/>
              </a:rPr>
              <a:t>детей представляются:</a:t>
            </a:r>
            <a:endParaRPr lang="ru-RU" sz="1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1016425" y="-164961"/>
            <a:ext cx="8409722" cy="13143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</a:rPr>
              <a:t>Приказ Минкультуры России от 12.11.2020 № 1410 «Об утверждении перечня отдельных должностей в организациях, создаваемых для выполнения задач, поставленных перед Министерством культуры Российской Федерации, при назначении на которые граждане и при замещении которых работники обязаны представлять сведения 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детей</a:t>
            </a:r>
            <a:r>
              <a:rPr lang="ru-RU" sz="1400" dirty="0" smtClean="0">
                <a:latin typeface="Times New Roman" panose="02020603050405020304" pitchFamily="18" charset="0"/>
              </a:rPr>
              <a:t>» (далее – Перечень)</a:t>
            </a:r>
            <a:endParaRPr lang="ru-RU" sz="1400" dirty="0">
              <a:latin typeface="Times New Roman" panose="02020603050405020304" pitchFamily="18" charset="0"/>
            </a:endParaRPr>
          </a:p>
        </p:txBody>
      </p:sp>
      <p:sp>
        <p:nvSpPr>
          <p:cNvPr id="2" name="Шестиугольник 1"/>
          <p:cNvSpPr/>
          <p:nvPr/>
        </p:nvSpPr>
        <p:spPr>
          <a:xfrm>
            <a:off x="-1814128" y="2876446"/>
            <a:ext cx="2589481" cy="204179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назначении гражданина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должность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включенную в Перечень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(сведения представляются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первое число месяца, предшествующего месяцу подачи документов (на отчетную дату)</a:t>
            </a:r>
          </a:p>
        </p:txBody>
      </p:sp>
      <p:sp>
        <p:nvSpPr>
          <p:cNvPr id="4" name="Шестиугольник 3"/>
          <p:cNvSpPr/>
          <p:nvPr/>
        </p:nvSpPr>
        <p:spPr>
          <a:xfrm>
            <a:off x="1359647" y="3269385"/>
            <a:ext cx="3043562" cy="1088473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декларационной кампании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(при замещении должности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включенную в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на 31.12)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Шестиугольник 11"/>
          <p:cNvSpPr/>
          <p:nvPr/>
        </p:nvSpPr>
        <p:spPr>
          <a:xfrm>
            <a:off x="4800599" y="2967061"/>
            <a:ext cx="2666520" cy="204030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назначении работника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 включенную в Перечень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представляются на первое число месяца, предшествующего месяцу подачи документов (на отчетную дату)</a:t>
            </a:r>
          </a:p>
          <a:p>
            <a:pPr algn="ctr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810198" y="4821304"/>
            <a:ext cx="4480815" cy="138056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представляются отдельно: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отношении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работника,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в отношении его супруги (супруга),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отношении каждого несовершеннолетнего ребенка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703804" y="1173381"/>
            <a:ext cx="484632" cy="31234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2706882">
            <a:off x="455600" y="2488481"/>
            <a:ext cx="484632" cy="7489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2543139" y="2831593"/>
            <a:ext cx="484632" cy="456979"/>
          </a:xfrm>
          <a:prstGeom prst="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 rot="19246499">
            <a:off x="4624961" y="2578812"/>
            <a:ext cx="484632" cy="70198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8986009">
            <a:off x="1025788" y="3963965"/>
            <a:ext cx="484632" cy="8312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 rot="2706882">
            <a:off x="4126568" y="3990775"/>
            <a:ext cx="484632" cy="8312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2649008" y="4482835"/>
            <a:ext cx="484632" cy="45697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-1694431" y="5247784"/>
            <a:ext cx="2205419" cy="104956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</a:rPr>
              <a:t>Сведения о </a:t>
            </a:r>
            <a:r>
              <a:rPr lang="ru-RU" sz="1400" dirty="0" smtClean="0">
                <a:latin typeface="Times New Roman" panose="02020603050405020304" pitchFamily="18" charset="0"/>
              </a:rPr>
              <a:t>доходах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декларационной кампании </a:t>
            </a:r>
            <a:r>
              <a:rPr lang="ru-RU" sz="1400" dirty="0" smtClean="0">
                <a:latin typeface="Times New Roman" panose="02020603050405020304" pitchFamily="18" charset="0"/>
              </a:rPr>
              <a:t>представляются с 01.01 по 30.04.</a:t>
            </a:r>
            <a:endParaRPr lang="ru-RU" sz="1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5401337" y="5230182"/>
            <a:ext cx="2668578" cy="96861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точненные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представляются 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одного месяца после окончания срока представления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284019" y="4902633"/>
            <a:ext cx="3884719" cy="139225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вопросам представления сведений о доходах, расходах, об имуществе и обязательствах имущественного характера и заполнения соответствующей формы справки в 2023 году (за отчетный 2022 год), разработанные Минтрудом России:</a:t>
            </a:r>
          </a:p>
          <a:p>
            <a:pPr algn="ctr"/>
            <a:r>
              <a:rPr lang="ru-RU" sz="11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https://mintrud.gov.ru/ministry/anticorruption/Methods/13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21776" y="3477785"/>
            <a:ext cx="4546304" cy="128754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антикоррупционного законодательства не предусматривается освобождение работника от исполнения обязанности представлять сведения, в частности, в период нахождения его в отпуске (ежегодный оплачиваемый отпуск, отпуск без сохранения денежного содержания, отпуск по уходу за ребенком и другие предусмотренные законодательством отпуска), в период временной нетрудоспособности или иной период неисполнения должностных обязанностей.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376995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891324" y="3216776"/>
            <a:ext cx="9300676" cy="3641224"/>
          </a:xfrm>
          <a:prstGeom prst="rect">
            <a:avLst/>
          </a:prstGeom>
          <a:solidFill>
            <a:srgbClr val="203B7D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algn="ctr">
              <a:lnSpc>
                <a:spcPct val="100000"/>
              </a:lnSpc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Sans" panose="020B0503020203020204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61000" y="-774700"/>
            <a:ext cx="6731000" cy="4471291"/>
          </a:xfrm>
          <a:prstGeom prst="rect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7547278" y="-7795642"/>
            <a:ext cx="15449550" cy="15449550"/>
          </a:xfrm>
          <a:prstGeom prst="ellipse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402" y="162264"/>
            <a:ext cx="2962252" cy="244585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-841216" y="-440032"/>
            <a:ext cx="8256494" cy="89408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05.07.2013 </a:t>
            </a:r>
            <a:b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568 «О распространении на отдельные категории граждан ограничений, запретов и обязанностей, установленных Федеральным законом  «О противодействии коррупции» и другими федеральными законами в целях противодействия коррупции»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-869321" y="1148599"/>
            <a:ext cx="484632" cy="31234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2988949">
            <a:off x="-373576" y="441914"/>
            <a:ext cx="484632" cy="39906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 rot="19767662">
            <a:off x="4323071" y="379313"/>
            <a:ext cx="484632" cy="29024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 rot="18986009">
            <a:off x="-1502002" y="5062348"/>
            <a:ext cx="484632" cy="8312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 rot="513847">
            <a:off x="1333728" y="444834"/>
            <a:ext cx="484632" cy="3538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Шестиугольник 21"/>
          <p:cNvSpPr/>
          <p:nvPr/>
        </p:nvSpPr>
        <p:spPr>
          <a:xfrm>
            <a:off x="-1736695" y="1526149"/>
            <a:ext cx="2238571" cy="2393576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работнику запрещается получать в связи с исполнением трудовых обязанностей вознаграждения от физических и юридических лиц</a:t>
            </a:r>
            <a:endParaRPr lang="ru-RU" sz="1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51044" y="1275173"/>
            <a:ext cx="2080356" cy="32533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без письменного разрешения работодателя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иностранных государств, международных организаций награды, почетные и специальные звания (за исключением научных званий), если в его должностные обязанности входит взаимодействие 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18676" y="4755427"/>
            <a:ext cx="2640219" cy="17409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заниматься без письменного разрешения работодателя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оплачиваемой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деятельностью, финансируемой исключительно за счет средств иностранных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 (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Минкультуры России от 18.07.2022 №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1231)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974242" y="1068200"/>
            <a:ext cx="4496762" cy="970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уведомлять работодателя (его представителя), органы прокуратуры или другие государственные органы об обращении к нему каких-либо лиц в целях склонения к совершению коррупционных правонарушений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-2027275" y="4244450"/>
            <a:ext cx="2877671" cy="2087791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входить в состав органов управления, попечительских или наблюдательных советов, иных органов иностранных некоммерческих неправительственных организаций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-1176878" y="795613"/>
            <a:ext cx="1176878" cy="3194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трелка вниз 29"/>
          <p:cNvSpPr/>
          <p:nvPr/>
        </p:nvSpPr>
        <p:spPr>
          <a:xfrm>
            <a:off x="-851100" y="3984928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856449" y="775466"/>
            <a:ext cx="1401424" cy="254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трелка вниз 31"/>
          <p:cNvSpPr/>
          <p:nvPr/>
        </p:nvSpPr>
        <p:spPr>
          <a:xfrm>
            <a:off x="1839562" y="4554846"/>
            <a:ext cx="484632" cy="1935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1314845" y="1022996"/>
            <a:ext cx="484632" cy="22941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4234661" y="654321"/>
            <a:ext cx="1444650" cy="2825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100592" y="2137927"/>
            <a:ext cx="4999618" cy="10814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представлять в установленном порядке сведения о своих доходах, расходах, об имуществе и обязательствах имущественного характера, а также о доходах, расходах, об имуществе и обязательствах имущественного характера своих супруги (супруга) и несовершеннолетних детей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573705" y="3351219"/>
            <a:ext cx="5747545" cy="6223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меры по недопущению любой возможности возникновения конфликта интересов и урегулированию возникшего конфликта интересов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4188512" y="4168277"/>
            <a:ext cx="5744473" cy="1174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уведомлять работодателя в порядке, определенном работодателем в соответствии с нормативными правовыми </a:t>
            </a:r>
            <a:r>
              <a:rPr lang="ru-RU" sz="1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актами Российской Федерации, о личной заинтересованности при исполнении трудовых обязанностей, которая может привести к конфликту интересов, как только ему станет об этом известно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;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897149" y="5508518"/>
            <a:ext cx="6822803" cy="788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уведомлять работодателя (его представителя) о получении работником подарка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передавать указанный подарок, стоимость которого превышает 3 тыс. рублей, по акту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в организацию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с сохранением возможности его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выкупа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</p:txBody>
      </p:sp>
      <p:sp>
        <p:nvSpPr>
          <p:cNvPr id="39" name="Стрелка вниз 38"/>
          <p:cNvSpPr/>
          <p:nvPr/>
        </p:nvSpPr>
        <p:spPr>
          <a:xfrm>
            <a:off x="6172553" y="3976789"/>
            <a:ext cx="484632" cy="1935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>
            <a:off x="5436995" y="3119368"/>
            <a:ext cx="484632" cy="1935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>
            <a:off x="4988197" y="1917038"/>
            <a:ext cx="484632" cy="1935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4831362" y="887112"/>
            <a:ext cx="484632" cy="1935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6818432" y="5301454"/>
            <a:ext cx="484632" cy="19355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16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891324" y="3216776"/>
            <a:ext cx="9300676" cy="3641224"/>
          </a:xfrm>
          <a:prstGeom prst="rect">
            <a:avLst/>
          </a:prstGeom>
          <a:solidFill>
            <a:srgbClr val="203B7D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algn="ctr">
              <a:lnSpc>
                <a:spcPct val="100000"/>
              </a:lnSpc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Sans" panose="020B0503020203020204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61000" y="-774700"/>
            <a:ext cx="6731000" cy="4471291"/>
          </a:xfrm>
          <a:prstGeom prst="rect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7547278" y="-7795642"/>
            <a:ext cx="15449550" cy="15449550"/>
          </a:xfrm>
          <a:prstGeom prst="ellipse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402" y="162264"/>
            <a:ext cx="2962252" cy="2445854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-764479" y="-343120"/>
            <a:ext cx="8256494" cy="11051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Российской Федерации от 05.07.2013 </a:t>
            </a:r>
            <a:b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568 «О распространении на отдельные категории граждан ограничений, запретов и обязанностей, установленных Федеральным законом  «О противодействии коррупции» и другими федеральными законами в целях противодействия коррупции»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 rot="16200000">
            <a:off x="7789151" y="4232281"/>
            <a:ext cx="484632" cy="8312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Шестиугольник 27"/>
          <p:cNvSpPr/>
          <p:nvPr/>
        </p:nvSpPr>
        <p:spPr>
          <a:xfrm>
            <a:off x="-1331461" y="3296047"/>
            <a:ext cx="8953257" cy="2087791"/>
          </a:xfrm>
          <a:prstGeom prst="hexago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 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распространяется на вышеуказанных работников, в случаях: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финансово-хозяйственные полномочия работниками - близкими родственниками (свойственниками) осуществляются вне условия непосредственной подчиненности или подконтрольности одного из них другому;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один из работников осуществляет непосредственно деятельность, связанную с выполнением работ, оказанием услуг, относящихся к основным видам деятельности организации, например, в сфере науки, культуры, здравоохранения, социальной защиты, образования, спорта (ученый, искусствовед, балерина, актриса, практикующий врач, учитель, спортсмен, юрист и т.п.).</a:t>
            </a:r>
          </a:p>
        </p:txBody>
      </p:sp>
      <p:sp>
        <p:nvSpPr>
          <p:cNvPr id="30" name="Стрелка вниз 29"/>
          <p:cNvSpPr/>
          <p:nvPr/>
        </p:nvSpPr>
        <p:spPr>
          <a:xfrm>
            <a:off x="2781822" y="2919842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-845753" y="1249295"/>
            <a:ext cx="8507506" cy="163091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работников, замещающих должности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руководителей, главных бухгалтеров и должности, связанные с осуществлением финансово-хозяйственных полномочий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претендующих на замещение таких должностей,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устанавливается запрет работы в случае близкого родства или свойства (родители, супруги, дети, братья, сестры, а также братья, сестры, родители, дети супругов и супруги детей) с работником соответствующего учреждения или предприятия, замещающим одну из указанных должностей, если осуществление трудовой деятельности связано с непосредственной подчиненностью или подконтрольностью одного из них другому.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8517551" y="4204899"/>
            <a:ext cx="3526211" cy="148675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освобождает от обязанности подавать уведомление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возникновении личной заинтересованности при исполнении должностных обязанностей, которая приводит или может привести к конфликту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  <a:hlinkClick r:id="rId4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-1331461" y="875273"/>
            <a:ext cx="1176878" cy="3194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-1660821" y="5625814"/>
            <a:ext cx="10049177" cy="49660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практики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правоприменения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сфере конфликта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 </a:t>
            </a:r>
            <a:r>
              <a:rPr lang="en-US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://rosmintrud.ru/ministry/programms/anticorruption/9/13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142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817507" y="3447291"/>
            <a:ext cx="9300676" cy="3641224"/>
          </a:xfrm>
          <a:prstGeom prst="rect">
            <a:avLst/>
          </a:prstGeom>
          <a:solidFill>
            <a:srgbClr val="203B7D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461000" y="-774700"/>
            <a:ext cx="6731000" cy="4471291"/>
          </a:xfrm>
          <a:prstGeom prst="rect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7547278" y="-7795642"/>
            <a:ext cx="15449550" cy="15449550"/>
          </a:xfrm>
          <a:prstGeom prst="ellipse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402" y="162264"/>
            <a:ext cx="2962252" cy="2445854"/>
          </a:xfrm>
          <a:prstGeom prst="rect">
            <a:avLst/>
          </a:prstGeom>
        </p:spPr>
      </p:pic>
      <p:sp>
        <p:nvSpPr>
          <p:cNvPr id="19" name="Стрелка вниз 18"/>
          <p:cNvSpPr/>
          <p:nvPr/>
        </p:nvSpPr>
        <p:spPr>
          <a:xfrm rot="16200000">
            <a:off x="3381636" y="849430"/>
            <a:ext cx="484632" cy="83127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 rot="3318800">
            <a:off x="1050367" y="-199293"/>
            <a:ext cx="484632" cy="69733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Шестиугольник 1"/>
          <p:cNvSpPr/>
          <p:nvPr/>
        </p:nvSpPr>
        <p:spPr>
          <a:xfrm>
            <a:off x="1587758" y="-537500"/>
            <a:ext cx="3388658" cy="834617"/>
          </a:xfrm>
          <a:prstGeom prst="hexago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интересов 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353997" y="4842643"/>
            <a:ext cx="2779058" cy="70144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Взаимосвязь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обусловлена возможностью получения доходов, а также иных выгод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-1695354" y="504349"/>
            <a:ext cx="4885509" cy="1270664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конфликтом интересов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ситуация, 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обязанностей.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95912" y="3179662"/>
            <a:ext cx="4930588" cy="10968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Обстоятельства, требующие установления при рассмотрении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ичной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заинтересованности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близкие родственники или свойственники;</a:t>
            </a:r>
          </a:p>
          <a:p>
            <a:pPr lvl="0">
              <a:lnSpc>
                <a:spcPct val="100000"/>
              </a:lnSpc>
              <a:spcAft>
                <a:spcPts val="0"/>
              </a:spcAft>
            </a:pP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лица, с которыми имеются отношения (корпоративные, имущественные, иные близкие)</a:t>
            </a:r>
          </a:p>
        </p:txBody>
      </p:sp>
      <p:sp>
        <p:nvSpPr>
          <p:cNvPr id="21" name="Стрелка вниз 20"/>
          <p:cNvSpPr/>
          <p:nvPr/>
        </p:nvSpPr>
        <p:spPr>
          <a:xfrm>
            <a:off x="5720543" y="2838635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843453" y="4838728"/>
            <a:ext cx="2931108" cy="13202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для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возникают в результате принятия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должностным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лицом решений в отношении самого себя или лиц, с которыми связана его личная заинтересованность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7311" y="377495"/>
            <a:ext cx="3908611" cy="243157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личной заинтересованностью </a:t>
            </a: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понимается возможность получения доходов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виде денег, иного имущества, в том числе имущественных прав, услуг имущественного характера, результатов выполненных работ или каких-либо выгод работником,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лицо, и (или) лица, состоящие с ним в близком родстве или свойстве, связаны имущественными, корпоративными или иными близкими отношениям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.</a:t>
            </a:r>
          </a:p>
        </p:txBody>
      </p:sp>
      <p:sp>
        <p:nvSpPr>
          <p:cNvPr id="10" name="Двойная стрелка вверх/вниз 9"/>
          <p:cNvSpPr/>
          <p:nvPr/>
        </p:nvSpPr>
        <p:spPr>
          <a:xfrm rot="19588288">
            <a:off x="7698275" y="4330926"/>
            <a:ext cx="349623" cy="544161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войная стрелка вверх/вниз 25"/>
          <p:cNvSpPr/>
          <p:nvPr/>
        </p:nvSpPr>
        <p:spPr>
          <a:xfrm rot="2705420">
            <a:off x="5044584" y="4283186"/>
            <a:ext cx="349623" cy="544161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войная стрелка вверх/вниз 26"/>
          <p:cNvSpPr/>
          <p:nvPr/>
        </p:nvSpPr>
        <p:spPr>
          <a:xfrm rot="16200000">
            <a:off x="6875171" y="4859800"/>
            <a:ext cx="349623" cy="544161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-956164" y="1961056"/>
            <a:ext cx="3898071" cy="534838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предотвращения и урегулирования конфликта интересов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-1695354" y="2649728"/>
            <a:ext cx="4977441" cy="816912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добровольный </a:t>
            </a: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работника или его отстранение (постоянное или временное) от участия в обсуждении и процессе принятия решений по вопросам, которые находятся или могут оказаться под влиянием конфликта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-1845664" y="3620474"/>
            <a:ext cx="2838535" cy="795356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работника на должность, предусматривающую выполнение функциональных обязанностей, не связанных с конфликтом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292683" y="3594463"/>
            <a:ext cx="2097958" cy="760733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и изменение функциональных обязанностей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-1856555" y="4509030"/>
            <a:ext cx="2201828" cy="834686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отказ работника от своего личного интереса, порождающего конфликт с интересами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75407" y="4591974"/>
            <a:ext cx="2215917" cy="544959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увольнение работника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инициативе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-1919002" y="5467661"/>
            <a:ext cx="3010618" cy="793630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временное отстранение работника от должности, если его личные интересы входят в противоречие с функциональными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обязанностями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1128369" y="5181159"/>
            <a:ext cx="2928217" cy="1409946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увольнение работника по инициативе работодателя за совершение дисциплинарного проступка, 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неисполнение или ненадлежащее исполнение работником по его вине возложенных на него трудовых обязанностей  и т.д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/>
          </a:p>
        </p:txBody>
      </p:sp>
      <p:sp>
        <p:nvSpPr>
          <p:cNvPr id="40" name="5-конечная звезда 39"/>
          <p:cNvSpPr/>
          <p:nvPr/>
        </p:nvSpPr>
        <p:spPr>
          <a:xfrm>
            <a:off x="-1654925" y="1942422"/>
            <a:ext cx="528951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 rot="16200000">
            <a:off x="470023" y="4655728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 rot="16200000">
            <a:off x="-2078724" y="4557392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 rot="16200000">
            <a:off x="-2023906" y="3612180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 rot="16396416">
            <a:off x="1074679" y="3680005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 rot="16200000">
            <a:off x="-1878705" y="2665941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 rot="16200000">
            <a:off x="-2100467" y="5459367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 rot="16200000">
            <a:off x="1237712" y="5195225"/>
            <a:ext cx="484632" cy="253331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260532" y="3091966"/>
            <a:ext cx="1770976" cy="32819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задачей при предотвращении и урегулировании конфликта интересов является ограничение влияния частных интересов, личной заинтересованности работников на реализуемые ими трудовые функции, принимаемые деловые решения</a:t>
            </a:r>
          </a:p>
        </p:txBody>
      </p:sp>
      <p:sp>
        <p:nvSpPr>
          <p:cNvPr id="50" name="5-конечная звезда 49"/>
          <p:cNvSpPr/>
          <p:nvPr/>
        </p:nvSpPr>
        <p:spPr>
          <a:xfrm>
            <a:off x="9729232" y="3034923"/>
            <a:ext cx="528951" cy="457200"/>
          </a:xfrm>
          <a:prstGeom prst="star5">
            <a:avLst/>
          </a:prstGeom>
          <a:solidFill>
            <a:srgbClr val="FF0000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0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2891324" y="3216776"/>
            <a:ext cx="9300676" cy="3641224"/>
          </a:xfrm>
          <a:prstGeom prst="rect">
            <a:avLst/>
          </a:prstGeom>
          <a:solidFill>
            <a:srgbClr val="203B7D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algn="ctr">
              <a:lnSpc>
                <a:spcPct val="100000"/>
              </a:lnSpc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T Sans" panose="020B0503020203020204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61000" y="-774700"/>
            <a:ext cx="6731000" cy="4471291"/>
          </a:xfrm>
          <a:prstGeom prst="rect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-7475040" y="-7724775"/>
            <a:ext cx="15449550" cy="15449550"/>
          </a:xfrm>
          <a:prstGeom prst="ellipse">
            <a:avLst/>
          </a:prstGeom>
          <a:solidFill>
            <a:srgbClr val="203B7D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402" y="162264"/>
            <a:ext cx="2962252" cy="2445854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-1497462" y="383896"/>
            <a:ext cx="7472378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Минкультуры России от 26.02.2021 № 242 «О распространении на работников, замещающих отдельные должности на основании трудового договора в организациях, созданных для выполнения задач, поставленных перед Министерством культуры Российской Федерации, ограничений, 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запретов и </a:t>
            </a: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обязанностей»</a:t>
            </a:r>
          </a:p>
        </p:txBody>
      </p:sp>
      <p:sp>
        <p:nvSpPr>
          <p:cNvPr id="28" name="Шестиугольник 27"/>
          <p:cNvSpPr/>
          <p:nvPr/>
        </p:nvSpPr>
        <p:spPr>
          <a:xfrm>
            <a:off x="708417" y="-341702"/>
            <a:ext cx="5360688" cy="550314"/>
          </a:xfrm>
          <a:prstGeom prst="hexagon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 Минкультуры России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1784193" y="1282750"/>
            <a:ext cx="10054214" cy="62279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Минкультуры России от 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12.05.2021 </a:t>
            </a: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616</a:t>
            </a: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«Об утверждении порядка уведомления работодателя работниками, замещающими отдельные должности в организациях, созданных для выполнения задач, поставленных перед Министерством культуры Российской Федерации, о возникновении личной заинтересованности при исполнении должностных обязанностей, которая приводит или может привести к конфликту интересов» 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877693" y="3875887"/>
            <a:ext cx="2000543" cy="246221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Минкультуры России от 11.02.2022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146 «Об </a:t>
            </a:r>
            <a:r>
              <a:rPr lang="ru-RU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Плана по противодействию коррупции Министерства культуры Российской Федерации на 2021 - 2024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годы»</a:t>
            </a:r>
          </a:p>
          <a:p>
            <a:pPr algn="ctr"/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1597556" y="2095954"/>
            <a:ext cx="9584810" cy="94152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Минкультуры России от 12.11.2020 № 1410 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перечня отдельных должностей в организациях, создаваемых для выполнения задач, поставленных перед Министерством культуры Российской Федерации, при назначении на которые граждане и при замещении которых работники обязаны представлять сведения 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детей»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-1605910" y="3221372"/>
            <a:ext cx="9595693" cy="112499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культуры Российской Федерации от 06.02.2020 № 170 «Об утверждении Положения о проверке достоверности и полноты сведений, представляемых гражданами, претендующими на замещение отдельных должностей, и работниками, замещающими отдельные должности на основании трудового договора в организациях, создаваемых для выполнения задач, поставленных перед Министерством культуры Российской Федерации, а также соблюдения работниками этих организаций требований к служебному поведению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1497460" y="4544142"/>
            <a:ext cx="11264450" cy="61321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Минкультуры России от 21.07.2015 № 2050 «Об утверждении Порядка уведомления работодателя о фактах обращения в целях склонения работников организаций, созданных для выполнения задач, поставленных перед Министерством культуры Российской Федерации, к совершению коррупционных правонарушений»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-1608196" y="5347766"/>
            <a:ext cx="10959650" cy="99033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Минкультуры России от 18.07.2022 № 1231 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в Министерстве культуры Российской Федерации работы по подготовке и выдаче работникам, замещающим отдельные должности руководителей в организациях, созданных для выполнения задач, поставленных перед Министерством культуры Российской Федерации, разрешения работодателя заниматься оплачиваемой деятельностью, финансируемой исключительно за счет средств иностранных государств, международных и иностранных организаций, иностранных граждан и лиц без гражданства, если иное не предусмотрено международным договором Российской Федерации или законодательством Российской </a:t>
            </a:r>
            <a:r>
              <a:rPr lang="ru-RU" sz="11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5-конечная звезда 19"/>
          <p:cNvSpPr/>
          <p:nvPr/>
        </p:nvSpPr>
        <p:spPr>
          <a:xfrm>
            <a:off x="9238039" y="3807803"/>
            <a:ext cx="528951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5-конечная звезда 20"/>
          <p:cNvSpPr/>
          <p:nvPr/>
        </p:nvSpPr>
        <p:spPr>
          <a:xfrm>
            <a:off x="148430" y="-337813"/>
            <a:ext cx="528951" cy="457200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 rot="16200000">
            <a:off x="-1856222" y="343706"/>
            <a:ext cx="346093" cy="37142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16200000">
            <a:off x="-1802119" y="4548588"/>
            <a:ext cx="346093" cy="37142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 rot="16200000">
            <a:off x="-1781243" y="3337832"/>
            <a:ext cx="346093" cy="37142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 rot="16200000">
            <a:off x="-1817860" y="2127076"/>
            <a:ext cx="346093" cy="37142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 rot="16200000">
            <a:off x="-1856221" y="1255789"/>
            <a:ext cx="346093" cy="37142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 rot="16200000">
            <a:off x="-1856222" y="5389069"/>
            <a:ext cx="346093" cy="37142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17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974</TotalTime>
  <Words>1541</Words>
  <Application>Microsoft Office PowerPoint</Application>
  <PresentationFormat>Широкоэкранный</PresentationFormat>
  <Paragraphs>68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PT Sans</vt:lpstr>
      <vt:lpstr>Times New Roman</vt:lpstr>
      <vt:lpstr>Тема Office</vt:lpstr>
      <vt:lpstr>Acrobat 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Сластунова Ирина Васильевна</dc:creator>
  <cp:lastModifiedBy>Татьяна Сергеевна Михеева</cp:lastModifiedBy>
  <cp:revision>50</cp:revision>
  <dcterms:created xsi:type="dcterms:W3CDTF">2023-03-14T13:43:25Z</dcterms:created>
  <dcterms:modified xsi:type="dcterms:W3CDTF">2023-04-11T13:12:32Z</dcterms:modified>
</cp:coreProperties>
</file>