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4" r:id="rId10"/>
    <p:sldId id="263" r:id="rId11"/>
    <p:sldId id="266" r:id="rId12"/>
  </p:sldIdLst>
  <p:sldSz cx="18288000" cy="10287000"/>
  <p:notesSz cx="6858000" cy="9144000"/>
  <p:embeddedFontLst>
    <p:embeddedFont>
      <p:font typeface="Montserrat" panose="020B0604020202020204" charset="-52"/>
      <p:regular r:id="rId14"/>
      <p:bold r:id="rId15"/>
      <p:italic r:id="rId16"/>
      <p:boldItalic r:id="rId17"/>
    </p:embeddedFont>
    <p:embeddedFont>
      <p:font typeface="Century Gothic" panose="020B0502020202020204" pitchFamily="34" charset="0"/>
      <p:regular r:id="rId18"/>
      <p:bold r:id="rId19"/>
      <p:italic r:id="rId20"/>
      <p:boldItalic r:id="rId21"/>
    </p:embeddedFont>
    <p:embeddedFont>
      <p:font typeface="Montserrat Semi-Bold" panose="020B0604020202020204" charset="-52"/>
      <p:regular r:id="rId22"/>
    </p:embeddedFont>
    <p:embeddedFont>
      <p:font typeface="Montserrat Bold" panose="020B0604020202020204" charset="-52"/>
      <p:regular r:id="rId23"/>
    </p:embeddedFont>
    <p:embeddedFont>
      <p:font typeface="Montserrat Italics" panose="020B0604020202020204" charset="-52"/>
      <p:regular r:id="rId24"/>
    </p:embeddedFont>
    <p:embeddedFont>
      <p:font typeface="Montserrat Bold Italics" panose="020B0604020202020204" charset="-52"/>
      <p:regular r:id="rId25"/>
    </p:embeddedFont>
    <p:embeddedFont>
      <p:font typeface="TT Rounds Neue Condensed Bold" panose="020B0604020202020204" charset="-52"/>
      <p:regular r:id="rId26"/>
    </p:embeddedFont>
    <p:embeddedFont>
      <p:font typeface="Montserrat Classic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Archive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82" d="100"/>
          <a:sy n="82" d="100"/>
        </p:scale>
        <p:origin x="114" y="-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9F1957-E1E5-4615-8D52-269D550F8A37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D63889-CA08-4823-8B17-91329E9168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519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8" Type="http://schemas.openxmlformats.org/officeDocument/2006/relationships/image" Target="../media/image32.png"/><Relationship Id="rId3" Type="http://schemas.openxmlformats.org/officeDocument/2006/relationships/image" Target="../media/image11.svg"/><Relationship Id="rId7" Type="http://schemas.openxmlformats.org/officeDocument/2006/relationships/image" Target="../media/image7.svg"/><Relationship Id="rId17" Type="http://schemas.openxmlformats.org/officeDocument/2006/relationships/image" Target="../media/image31.png"/><Relationship Id="rId2" Type="http://schemas.openxmlformats.org/officeDocument/2006/relationships/image" Target="../media/image6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15" Type="http://schemas.openxmlformats.org/officeDocument/2006/relationships/image" Target="../media/image29.png"/><Relationship Id="rId10" Type="http://schemas.openxmlformats.org/officeDocument/2006/relationships/image" Target="../media/image5.png"/><Relationship Id="rId19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image" Target="../media/image13.svg"/><Relationship Id="rId14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6.png"/><Relationship Id="rId3" Type="http://schemas.openxmlformats.org/officeDocument/2006/relationships/image" Target="../media/image20.svg"/><Relationship Id="rId7" Type="http://schemas.openxmlformats.org/officeDocument/2006/relationships/image" Target="../media/image5.svg"/><Relationship Id="rId12" Type="http://schemas.openxmlformats.org/officeDocument/2006/relationships/image" Target="../media/image49.svg"/><Relationship Id="rId17" Type="http://schemas.openxmlformats.org/officeDocument/2006/relationships/image" Target="../media/image39.png"/><Relationship Id="rId2" Type="http://schemas.openxmlformats.org/officeDocument/2006/relationships/image" Target="../media/image11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5.png"/><Relationship Id="rId5" Type="http://schemas.openxmlformats.org/officeDocument/2006/relationships/image" Target="../media/image11.svg"/><Relationship Id="rId15" Type="http://schemas.openxmlformats.org/officeDocument/2006/relationships/image" Target="../media/image37.png"/><Relationship Id="rId10" Type="http://schemas.openxmlformats.org/officeDocument/2006/relationships/image" Target="../media/image34.png"/><Relationship Id="rId4" Type="http://schemas.openxmlformats.org/officeDocument/2006/relationships/image" Target="../media/image6.png"/><Relationship Id="rId9" Type="http://schemas.openxmlformats.org/officeDocument/2006/relationships/image" Target="../media/image13.svg"/><Relationship Id="rId14" Type="http://schemas.openxmlformats.org/officeDocument/2006/relationships/image" Target="../media/image5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9.svg"/><Relationship Id="rId12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7.svg"/><Relationship Id="rId5" Type="http://schemas.openxmlformats.org/officeDocument/2006/relationships/image" Target="../media/image13.sv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1.svg"/><Relationship Id="rId7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3.png"/><Relationship Id="rId5" Type="http://schemas.openxmlformats.org/officeDocument/2006/relationships/image" Target="../media/image20.svg"/><Relationship Id="rId10" Type="http://schemas.openxmlformats.org/officeDocument/2006/relationships/image" Target="../media/image13.svg"/><Relationship Id="rId4" Type="http://schemas.openxmlformats.org/officeDocument/2006/relationships/image" Target="../media/image11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5.svg"/><Relationship Id="rId7" Type="http://schemas.openxmlformats.org/officeDocument/2006/relationships/image" Target="../media/image2.png"/><Relationship Id="rId12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12.jpeg"/><Relationship Id="rId5" Type="http://schemas.openxmlformats.org/officeDocument/2006/relationships/image" Target="../media/image15.png"/><Relationship Id="rId10" Type="http://schemas.openxmlformats.org/officeDocument/2006/relationships/image" Target="../media/image7.svg"/><Relationship Id="rId4" Type="http://schemas.openxmlformats.org/officeDocument/2006/relationships/image" Target="../media/image14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9.svg"/><Relationship Id="rId3" Type="http://schemas.openxmlformats.org/officeDocument/2006/relationships/image" Target="../media/image11.svg"/><Relationship Id="rId7" Type="http://schemas.openxmlformats.org/officeDocument/2006/relationships/image" Target="../media/image7.svg"/><Relationship Id="rId12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3.svg"/><Relationship Id="rId5" Type="http://schemas.openxmlformats.org/officeDocument/2006/relationships/image" Target="../media/image5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20.sv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5.png"/><Relationship Id="rId3" Type="http://schemas.openxmlformats.org/officeDocument/2006/relationships/image" Target="../media/image3.svg"/><Relationship Id="rId7" Type="http://schemas.openxmlformats.org/officeDocument/2006/relationships/image" Target="../media/image11.svg"/><Relationship Id="rId12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9.jpeg"/><Relationship Id="rId5" Type="http://schemas.openxmlformats.org/officeDocument/2006/relationships/image" Target="../media/image7.svg"/><Relationship Id="rId15" Type="http://schemas.openxmlformats.org/officeDocument/2006/relationships/image" Target="../media/image21.jpg"/><Relationship Id="rId10" Type="http://schemas.openxmlformats.org/officeDocument/2006/relationships/image" Target="../media/image13.sv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5.png"/><Relationship Id="rId3" Type="http://schemas.openxmlformats.org/officeDocument/2006/relationships/image" Target="../media/image11.svg"/><Relationship Id="rId7" Type="http://schemas.openxmlformats.org/officeDocument/2006/relationships/image" Target="../media/image23.jpeg"/><Relationship Id="rId12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4.png"/><Relationship Id="rId5" Type="http://schemas.openxmlformats.org/officeDocument/2006/relationships/image" Target="../media/image7.png"/><Relationship Id="rId15" Type="http://schemas.openxmlformats.org/officeDocument/2006/relationships/image" Target="../media/image25.png"/><Relationship Id="rId10" Type="http://schemas.openxmlformats.org/officeDocument/2006/relationships/image" Target="../media/image3.svg"/><Relationship Id="rId4" Type="http://schemas.openxmlformats.org/officeDocument/2006/relationships/image" Target="../media/image22.jpeg"/><Relationship Id="rId9" Type="http://schemas.openxmlformats.org/officeDocument/2006/relationships/image" Target="../media/image2.png"/><Relationship Id="rId1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38.svg"/><Relationship Id="rId7" Type="http://schemas.openxmlformats.org/officeDocument/2006/relationships/image" Target="../media/image11.png"/><Relationship Id="rId12" Type="http://schemas.openxmlformats.org/officeDocument/2006/relationships/image" Target="../media/image13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7.png"/><Relationship Id="rId5" Type="http://schemas.openxmlformats.org/officeDocument/2006/relationships/image" Target="../media/image11.svg"/><Relationship Id="rId10" Type="http://schemas.openxmlformats.org/officeDocument/2006/relationships/image" Target="../media/image41.svg"/><Relationship Id="rId4" Type="http://schemas.openxmlformats.org/officeDocument/2006/relationships/image" Target="../media/image6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.png"/><Relationship Id="rId3" Type="http://schemas.openxmlformats.org/officeDocument/2006/relationships/image" Target="../media/image11.svg"/><Relationship Id="rId7" Type="http://schemas.openxmlformats.org/officeDocument/2006/relationships/image" Target="../media/image9.svg"/><Relationship Id="rId12" Type="http://schemas.openxmlformats.org/officeDocument/2006/relationships/image" Target="../media/image3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.png"/><Relationship Id="rId5" Type="http://schemas.openxmlformats.org/officeDocument/2006/relationships/image" Target="../media/image13.svg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5.svg"/><Relationship Id="rId1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8518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 flipH="1" flipV="1">
            <a:off x="2300348" y="-1700152"/>
            <a:ext cx="13687304" cy="13687304"/>
          </a:xfrm>
          <a:custGeom>
            <a:avLst/>
            <a:gdLst/>
            <a:ahLst/>
            <a:cxnLst/>
            <a:rect l="l" t="t" r="r" b="b"/>
            <a:pathLst>
              <a:path w="13687304" h="13687304">
                <a:moveTo>
                  <a:pt x="13687304" y="13687304"/>
                </a:moveTo>
                <a:lnTo>
                  <a:pt x="0" y="13687304"/>
                </a:lnTo>
                <a:lnTo>
                  <a:pt x="0" y="0"/>
                </a:lnTo>
                <a:lnTo>
                  <a:pt x="13687304" y="0"/>
                </a:lnTo>
                <a:lnTo>
                  <a:pt x="13687304" y="13687304"/>
                </a:lnTo>
                <a:close/>
              </a:path>
            </a:pathLst>
          </a:custGeom>
          <a:blipFill>
            <a:blip r:embed="rId3">
              <a:alphaModFix amt="32999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>
            <a:off x="5344826" y="1344326"/>
            <a:ext cx="7598348" cy="7598348"/>
          </a:xfrm>
          <a:custGeom>
            <a:avLst/>
            <a:gdLst/>
            <a:ahLst/>
            <a:cxnLst/>
            <a:rect l="l" t="t" r="r" b="b"/>
            <a:pathLst>
              <a:path w="7598348" h="7598348">
                <a:moveTo>
                  <a:pt x="0" y="0"/>
                </a:moveTo>
                <a:lnTo>
                  <a:pt x="7598348" y="0"/>
                </a:lnTo>
                <a:lnTo>
                  <a:pt x="7598348" y="7598348"/>
                </a:lnTo>
                <a:lnTo>
                  <a:pt x="0" y="75983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Freeform 5"/>
          <p:cNvSpPr/>
          <p:nvPr/>
        </p:nvSpPr>
        <p:spPr>
          <a:xfrm>
            <a:off x="16930687" y="9024799"/>
            <a:ext cx="467003" cy="467003"/>
          </a:xfrm>
          <a:custGeom>
            <a:avLst/>
            <a:gdLst/>
            <a:ahLst/>
            <a:cxnLst/>
            <a:rect l="l" t="t" r="r" b="b"/>
            <a:pathLst>
              <a:path w="467003" h="467003">
                <a:moveTo>
                  <a:pt x="0" y="0"/>
                </a:moveTo>
                <a:lnTo>
                  <a:pt x="467003" y="0"/>
                </a:lnTo>
                <a:lnTo>
                  <a:pt x="467003" y="467002"/>
                </a:lnTo>
                <a:lnTo>
                  <a:pt x="0" y="4670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" name="Freeform 6"/>
          <p:cNvSpPr/>
          <p:nvPr/>
        </p:nvSpPr>
        <p:spPr>
          <a:xfrm>
            <a:off x="16303617" y="9024799"/>
            <a:ext cx="467003" cy="467003"/>
          </a:xfrm>
          <a:custGeom>
            <a:avLst/>
            <a:gdLst/>
            <a:ahLst/>
            <a:cxnLst/>
            <a:rect l="l" t="t" r="r" b="b"/>
            <a:pathLst>
              <a:path w="467003" h="467003">
                <a:moveTo>
                  <a:pt x="0" y="0"/>
                </a:moveTo>
                <a:lnTo>
                  <a:pt x="467002" y="0"/>
                </a:lnTo>
                <a:lnTo>
                  <a:pt x="467002" y="467002"/>
                </a:lnTo>
                <a:lnTo>
                  <a:pt x="0" y="4670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7" name="Freeform 7"/>
          <p:cNvSpPr/>
          <p:nvPr/>
        </p:nvSpPr>
        <p:spPr>
          <a:xfrm>
            <a:off x="17110959" y="9157850"/>
            <a:ext cx="122046" cy="200900"/>
          </a:xfrm>
          <a:custGeom>
            <a:avLst/>
            <a:gdLst/>
            <a:ahLst/>
            <a:cxnLst/>
            <a:rect l="l" t="t" r="r" b="b"/>
            <a:pathLst>
              <a:path w="122046" h="200900">
                <a:moveTo>
                  <a:pt x="0" y="0"/>
                </a:moveTo>
                <a:lnTo>
                  <a:pt x="122047" y="0"/>
                </a:lnTo>
                <a:lnTo>
                  <a:pt x="122047" y="200900"/>
                </a:lnTo>
                <a:lnTo>
                  <a:pt x="0" y="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8" name="Freeform 8"/>
          <p:cNvSpPr/>
          <p:nvPr/>
        </p:nvSpPr>
        <p:spPr>
          <a:xfrm rot="-10800000">
            <a:off x="16476095" y="9157850"/>
            <a:ext cx="122046" cy="200900"/>
          </a:xfrm>
          <a:custGeom>
            <a:avLst/>
            <a:gdLst/>
            <a:ahLst/>
            <a:cxnLst/>
            <a:rect l="l" t="t" r="r" b="b"/>
            <a:pathLst>
              <a:path w="122046" h="200900">
                <a:moveTo>
                  <a:pt x="0" y="0"/>
                </a:moveTo>
                <a:lnTo>
                  <a:pt x="122046" y="0"/>
                </a:lnTo>
                <a:lnTo>
                  <a:pt x="122046" y="200900"/>
                </a:lnTo>
                <a:lnTo>
                  <a:pt x="0" y="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9" name="TextBox 9"/>
          <p:cNvSpPr txBox="1"/>
          <p:nvPr/>
        </p:nvSpPr>
        <p:spPr>
          <a:xfrm>
            <a:off x="1449990" y="4108743"/>
            <a:ext cx="15509272" cy="1869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65"/>
              </a:lnSpc>
            </a:pPr>
            <a:r>
              <a:rPr lang="en-US" sz="10975">
                <a:solidFill>
                  <a:srgbClr val="FFFFFF"/>
                </a:solidFill>
                <a:latin typeface="Archive"/>
                <a:ea typeface="Archive"/>
                <a:cs typeface="Archive"/>
                <a:sym typeface="Archive"/>
              </a:rPr>
              <a:t>КРЕАТИВНЫЙ КОД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882006" y="2701699"/>
            <a:ext cx="6434080" cy="869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4"/>
              </a:lnSpc>
            </a:pPr>
            <a:r>
              <a:rPr lang="en-US" sz="2499" spc="60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МЕЖДУНАРОДНАЯ </a:t>
            </a:r>
          </a:p>
          <a:p>
            <a:pPr algn="ctr">
              <a:lnSpc>
                <a:spcPts val="3574"/>
              </a:lnSpc>
            </a:pPr>
            <a:r>
              <a:rPr lang="en-US" sz="2499" spc="60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ОЛИМПИАДА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987652" y="1095375"/>
            <a:ext cx="1286555" cy="81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34"/>
              </a:lnSpc>
            </a:pPr>
            <a:r>
              <a:rPr lang="en-US" sz="3234" b="1" dirty="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МГИК </a:t>
            </a:r>
          </a:p>
          <a:p>
            <a:pPr algn="r">
              <a:lnSpc>
                <a:spcPts val="3234"/>
              </a:lnSpc>
            </a:pPr>
            <a:r>
              <a:rPr lang="en-US" sz="3234" b="1" dirty="0" smtClean="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202</a:t>
            </a:r>
            <a:r>
              <a:rPr lang="ru-RU" sz="3234" b="1" dirty="0" smtClean="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6</a:t>
            </a:r>
            <a:endParaRPr lang="en-US" sz="3234" b="1" dirty="0">
              <a:solidFill>
                <a:srgbClr val="FFFFFF"/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925381" y="6782991"/>
            <a:ext cx="8347330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2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#сила_в_наш</a:t>
            </a:r>
            <a:r>
              <a:rPr lang="ru-RU" sz="2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ем</a:t>
            </a:r>
            <a:r>
              <a:rPr lang="en-US" sz="2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_</a:t>
            </a:r>
            <a:r>
              <a:rPr lang="ru-RU" sz="2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единстве</a:t>
            </a:r>
            <a:endParaRPr lang="en-US" sz="21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3150"/>
              </a:lnSpc>
            </a:pPr>
            <a:r>
              <a:rPr lang="en-US" sz="2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#</a:t>
            </a:r>
            <a:r>
              <a:rPr lang="en-US" sz="21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МГИК_202</a:t>
            </a:r>
            <a:r>
              <a:rPr lang="ru-RU" sz="2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  <a:endParaRPr lang="en-US" sz="21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3150"/>
              </a:lnSpc>
            </a:pPr>
            <a:r>
              <a:rPr lang="en-US" sz="2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#креативный_код</a:t>
            </a:r>
          </a:p>
        </p:txBody>
      </p:sp>
      <p:sp>
        <p:nvSpPr>
          <p:cNvPr id="13" name="Freeform 13"/>
          <p:cNvSpPr/>
          <p:nvPr/>
        </p:nvSpPr>
        <p:spPr>
          <a:xfrm>
            <a:off x="1028700" y="841078"/>
            <a:ext cx="948475" cy="947290"/>
          </a:xfrm>
          <a:custGeom>
            <a:avLst/>
            <a:gdLst/>
            <a:ahLst/>
            <a:cxnLst/>
            <a:rect l="l" t="t" r="r" b="b"/>
            <a:pathLst>
              <a:path w="948475" h="947290">
                <a:moveTo>
                  <a:pt x="0" y="0"/>
                </a:moveTo>
                <a:lnTo>
                  <a:pt x="948475" y="0"/>
                </a:lnTo>
                <a:lnTo>
                  <a:pt x="948475" y="947289"/>
                </a:lnTo>
                <a:lnTo>
                  <a:pt x="0" y="94728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507986" flipH="1" flipV="1">
            <a:off x="3838744" y="10916284"/>
            <a:ext cx="15898805" cy="6417336"/>
          </a:xfrm>
          <a:custGeom>
            <a:avLst/>
            <a:gdLst/>
            <a:ahLst/>
            <a:cxnLst/>
            <a:rect l="l" t="t" r="r" b="b"/>
            <a:pathLst>
              <a:path w="15898805" h="6417336">
                <a:moveTo>
                  <a:pt x="15898805" y="6417336"/>
                </a:moveTo>
                <a:lnTo>
                  <a:pt x="0" y="6417336"/>
                </a:lnTo>
                <a:lnTo>
                  <a:pt x="0" y="0"/>
                </a:lnTo>
                <a:lnTo>
                  <a:pt x="15898805" y="0"/>
                </a:lnTo>
                <a:lnTo>
                  <a:pt x="15898805" y="6417336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16930687" y="9024799"/>
            <a:ext cx="467003" cy="467003"/>
          </a:xfrm>
          <a:custGeom>
            <a:avLst/>
            <a:gdLst/>
            <a:ahLst/>
            <a:cxnLst/>
            <a:rect l="l" t="t" r="r" b="b"/>
            <a:pathLst>
              <a:path w="467003" h="467003">
                <a:moveTo>
                  <a:pt x="0" y="0"/>
                </a:moveTo>
                <a:lnTo>
                  <a:pt x="467003" y="0"/>
                </a:lnTo>
                <a:lnTo>
                  <a:pt x="467003" y="467002"/>
                </a:lnTo>
                <a:lnTo>
                  <a:pt x="0" y="4670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>
            <a:off x="17110959" y="9157850"/>
            <a:ext cx="122046" cy="200900"/>
          </a:xfrm>
          <a:custGeom>
            <a:avLst/>
            <a:gdLst/>
            <a:ahLst/>
            <a:cxnLst/>
            <a:rect l="l" t="t" r="r" b="b"/>
            <a:pathLst>
              <a:path w="122046" h="200900">
                <a:moveTo>
                  <a:pt x="0" y="0"/>
                </a:moveTo>
                <a:lnTo>
                  <a:pt x="122047" y="0"/>
                </a:lnTo>
                <a:lnTo>
                  <a:pt x="122047" y="200900"/>
                </a:lnTo>
                <a:lnTo>
                  <a:pt x="0" y="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Freeform 5"/>
          <p:cNvSpPr/>
          <p:nvPr/>
        </p:nvSpPr>
        <p:spPr>
          <a:xfrm rot="-2507986" flipH="1" flipV="1">
            <a:off x="-9094181" y="1461268"/>
            <a:ext cx="15898805" cy="6417336"/>
          </a:xfrm>
          <a:custGeom>
            <a:avLst/>
            <a:gdLst/>
            <a:ahLst/>
            <a:cxnLst/>
            <a:rect l="l" t="t" r="r" b="b"/>
            <a:pathLst>
              <a:path w="15898805" h="6417336">
                <a:moveTo>
                  <a:pt x="15898804" y="6417336"/>
                </a:moveTo>
                <a:lnTo>
                  <a:pt x="0" y="6417336"/>
                </a:lnTo>
                <a:lnTo>
                  <a:pt x="0" y="0"/>
                </a:lnTo>
                <a:lnTo>
                  <a:pt x="15898804" y="0"/>
                </a:lnTo>
                <a:lnTo>
                  <a:pt x="15898804" y="6417336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6" name="Group 6"/>
          <p:cNvGrpSpPr/>
          <p:nvPr/>
        </p:nvGrpSpPr>
        <p:grpSpPr>
          <a:xfrm>
            <a:off x="1901118" y="4368842"/>
            <a:ext cx="14481882" cy="3623249"/>
            <a:chOff x="2527" y="-41314"/>
            <a:chExt cx="5136686" cy="1321771"/>
          </a:xfrm>
        </p:grpSpPr>
        <p:sp>
          <p:nvSpPr>
            <p:cNvPr id="7" name="Freeform 7"/>
            <p:cNvSpPr/>
            <p:nvPr/>
          </p:nvSpPr>
          <p:spPr>
            <a:xfrm>
              <a:off x="2527" y="-41314"/>
              <a:ext cx="5136686" cy="1321771"/>
            </a:xfrm>
            <a:custGeom>
              <a:avLst/>
              <a:gdLst/>
              <a:ahLst/>
              <a:cxnLst/>
              <a:rect l="l" t="t" r="r" b="b"/>
              <a:pathLst>
                <a:path w="5136686" h="1321771">
                  <a:moveTo>
                    <a:pt x="5012226" y="1321771"/>
                  </a:moveTo>
                  <a:lnTo>
                    <a:pt x="124460" y="1321771"/>
                  </a:lnTo>
                  <a:cubicBezTo>
                    <a:pt x="55880" y="1321771"/>
                    <a:pt x="0" y="1265891"/>
                    <a:pt x="0" y="119731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12226" y="0"/>
                  </a:lnTo>
                  <a:cubicBezTo>
                    <a:pt x="5080806" y="0"/>
                    <a:pt x="5136686" y="55880"/>
                    <a:pt x="5136686" y="124460"/>
                  </a:cubicBezTo>
                  <a:lnTo>
                    <a:pt x="5136686" y="1197311"/>
                  </a:lnTo>
                  <a:cubicBezTo>
                    <a:pt x="5136686" y="1265891"/>
                    <a:pt x="5080806" y="1321771"/>
                    <a:pt x="5012226" y="1321771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 dirty="0"/>
            </a:p>
          </p:txBody>
        </p:sp>
      </p:grpSp>
      <p:sp>
        <p:nvSpPr>
          <p:cNvPr id="8" name="Freeform 8"/>
          <p:cNvSpPr/>
          <p:nvPr/>
        </p:nvSpPr>
        <p:spPr>
          <a:xfrm>
            <a:off x="16855073" y="6049493"/>
            <a:ext cx="661159" cy="769908"/>
          </a:xfrm>
          <a:custGeom>
            <a:avLst/>
            <a:gdLst/>
            <a:ahLst/>
            <a:cxnLst/>
            <a:rect l="l" t="t" r="r" b="b"/>
            <a:pathLst>
              <a:path w="661159" h="769908">
                <a:moveTo>
                  <a:pt x="0" y="0"/>
                </a:moveTo>
                <a:lnTo>
                  <a:pt x="661158" y="0"/>
                </a:lnTo>
                <a:lnTo>
                  <a:pt x="661158" y="769908"/>
                </a:lnTo>
                <a:lnTo>
                  <a:pt x="0" y="769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9" name="Freeform 9"/>
          <p:cNvSpPr/>
          <p:nvPr/>
        </p:nvSpPr>
        <p:spPr>
          <a:xfrm>
            <a:off x="4943356" y="0"/>
            <a:ext cx="661159" cy="769908"/>
          </a:xfrm>
          <a:custGeom>
            <a:avLst/>
            <a:gdLst/>
            <a:ahLst/>
            <a:cxnLst/>
            <a:rect l="l" t="t" r="r" b="b"/>
            <a:pathLst>
              <a:path w="661159" h="769908">
                <a:moveTo>
                  <a:pt x="0" y="0"/>
                </a:moveTo>
                <a:lnTo>
                  <a:pt x="661159" y="0"/>
                </a:lnTo>
                <a:lnTo>
                  <a:pt x="661159" y="769908"/>
                </a:lnTo>
                <a:lnTo>
                  <a:pt x="0" y="769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4" name="Freeform 14"/>
          <p:cNvSpPr/>
          <p:nvPr/>
        </p:nvSpPr>
        <p:spPr>
          <a:xfrm>
            <a:off x="16463225" y="1148210"/>
            <a:ext cx="948475" cy="947290"/>
          </a:xfrm>
          <a:custGeom>
            <a:avLst/>
            <a:gdLst/>
            <a:ahLst/>
            <a:cxnLst/>
            <a:rect l="l" t="t" r="r" b="b"/>
            <a:pathLst>
              <a:path w="948475" h="947290">
                <a:moveTo>
                  <a:pt x="0" y="0"/>
                </a:moveTo>
                <a:lnTo>
                  <a:pt x="948475" y="0"/>
                </a:lnTo>
                <a:lnTo>
                  <a:pt x="948475" y="947290"/>
                </a:lnTo>
                <a:lnTo>
                  <a:pt x="0" y="9472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6" name="TextBox 16"/>
          <p:cNvSpPr txBox="1"/>
          <p:nvPr/>
        </p:nvSpPr>
        <p:spPr>
          <a:xfrm>
            <a:off x="1901118" y="3104534"/>
            <a:ext cx="6821955" cy="404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6"/>
              </a:lnSpc>
            </a:pPr>
            <a:r>
              <a:rPr lang="en-US" sz="235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Организационный комитет олимпиады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01118" y="2294909"/>
            <a:ext cx="6084477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>
                <a:solidFill>
                  <a:srgbClr val="FFFFFF"/>
                </a:solidFill>
                <a:latin typeface="Archive"/>
                <a:ea typeface="Archive"/>
                <a:cs typeface="Archive"/>
                <a:sym typeface="Archive"/>
              </a:rPr>
              <a:t>ПАРТНЕРЫ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150131" y="2311354"/>
            <a:ext cx="6084477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dirty="0">
                <a:solidFill>
                  <a:srgbClr val="6060FF"/>
                </a:solidFill>
                <a:latin typeface="Archive"/>
                <a:ea typeface="Archive"/>
                <a:cs typeface="Archive"/>
                <a:sym typeface="Archive"/>
              </a:rPr>
              <a:t>ОЛИМПИАДЫ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901118" y="8235977"/>
            <a:ext cx="8347330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0"/>
              </a:lnSpc>
            </a:pPr>
            <a:r>
              <a:rPr lang="en-US" sz="19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#сила_в_наш</a:t>
            </a:r>
            <a:r>
              <a:rPr lang="ru-RU" sz="19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ем</a:t>
            </a:r>
            <a:r>
              <a:rPr lang="en-US" sz="19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_</a:t>
            </a:r>
            <a:r>
              <a:rPr lang="ru-RU" sz="19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единстве</a:t>
            </a:r>
            <a:endParaRPr lang="en-US" sz="19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850"/>
              </a:lnSpc>
            </a:pPr>
            <a:r>
              <a:rPr lang="en-US" sz="19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#</a:t>
            </a:r>
            <a:r>
              <a:rPr lang="en-US" sz="19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МГИК_202</a:t>
            </a:r>
            <a:r>
              <a:rPr lang="ru-RU" sz="19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  <a:endParaRPr lang="en-US" sz="19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850"/>
              </a:lnSpc>
            </a:pPr>
            <a:r>
              <a:rPr lang="en-US" sz="19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#креативный_код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318864-1274-03A8-455E-F9572E8200CC}"/>
              </a:ext>
            </a:extLst>
          </p:cNvPr>
          <p:cNvSpPr txBox="1"/>
          <p:nvPr/>
        </p:nvSpPr>
        <p:spPr>
          <a:xfrm>
            <a:off x="17516232" y="9717582"/>
            <a:ext cx="447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86CB4B4D-7CA3-9044-876B-883B54F8677D}" type="slidenum">
              <a:rPr lang="ru-RU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10</a:t>
            </a:fld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914900"/>
            <a:ext cx="2137776" cy="24384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334999" y="5143500"/>
            <a:ext cx="2667001" cy="235422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62200" y="4610100"/>
            <a:ext cx="3810000" cy="1589809"/>
          </a:xfrm>
          <a:prstGeom prst="rect">
            <a:avLst/>
          </a:prstGeom>
        </p:spPr>
      </p:pic>
      <p:pic>
        <p:nvPicPr>
          <p:cNvPr id="1026" name="Picture 2" descr="Пресс-служба - Министерство культуры Российской Федерации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4762500"/>
            <a:ext cx="3352800" cy="276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057400" y="6286500"/>
            <a:ext cx="4644571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3">
            <a:extLst>
              <a:ext uri="{FF2B5EF4-FFF2-40B4-BE49-F238E27FC236}">
                <a16:creationId xmlns:a16="http://schemas.microsoft.com/office/drawing/2014/main" id="{CF1ED4BA-277C-B1D4-26E6-62FBDC18C6C4}"/>
              </a:ext>
            </a:extLst>
          </p:cNvPr>
          <p:cNvSpPr/>
          <p:nvPr/>
        </p:nvSpPr>
        <p:spPr>
          <a:xfrm>
            <a:off x="4628499" y="701937"/>
            <a:ext cx="3323198" cy="3323198"/>
          </a:xfrm>
          <a:custGeom>
            <a:avLst/>
            <a:gdLst/>
            <a:ahLst/>
            <a:cxnLst/>
            <a:rect l="l" t="t" r="r" b="b"/>
            <a:pathLst>
              <a:path w="3323198" h="3323198">
                <a:moveTo>
                  <a:pt x="0" y="0"/>
                </a:moveTo>
                <a:lnTo>
                  <a:pt x="3323199" y="0"/>
                </a:lnTo>
                <a:lnTo>
                  <a:pt x="3323199" y="3323198"/>
                </a:lnTo>
                <a:lnTo>
                  <a:pt x="0" y="3323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9" name="Freeform 9"/>
          <p:cNvSpPr/>
          <p:nvPr/>
        </p:nvSpPr>
        <p:spPr>
          <a:xfrm>
            <a:off x="4995012" y="603474"/>
            <a:ext cx="3323198" cy="3323198"/>
          </a:xfrm>
          <a:custGeom>
            <a:avLst/>
            <a:gdLst/>
            <a:ahLst/>
            <a:cxnLst/>
            <a:rect l="l" t="t" r="r" b="b"/>
            <a:pathLst>
              <a:path w="3323198" h="3323198">
                <a:moveTo>
                  <a:pt x="0" y="0"/>
                </a:moveTo>
                <a:lnTo>
                  <a:pt x="3323198" y="0"/>
                </a:lnTo>
                <a:lnTo>
                  <a:pt x="3323198" y="3323198"/>
                </a:lnTo>
                <a:lnTo>
                  <a:pt x="0" y="3323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" name="Freeform 2"/>
          <p:cNvSpPr/>
          <p:nvPr/>
        </p:nvSpPr>
        <p:spPr>
          <a:xfrm rot="-2507986">
            <a:off x="10603382" y="-4932208"/>
            <a:ext cx="12654611" cy="5107861"/>
          </a:xfrm>
          <a:custGeom>
            <a:avLst/>
            <a:gdLst/>
            <a:ahLst/>
            <a:cxnLst/>
            <a:rect l="l" t="t" r="r" b="b"/>
            <a:pathLst>
              <a:path w="12654611" h="5107861">
                <a:moveTo>
                  <a:pt x="0" y="0"/>
                </a:moveTo>
                <a:lnTo>
                  <a:pt x="12654611" y="0"/>
                </a:lnTo>
                <a:lnTo>
                  <a:pt x="12654611" y="5107861"/>
                </a:lnTo>
                <a:lnTo>
                  <a:pt x="0" y="51078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277845" y="603474"/>
            <a:ext cx="3323198" cy="3323198"/>
          </a:xfrm>
          <a:custGeom>
            <a:avLst/>
            <a:gdLst/>
            <a:ahLst/>
            <a:cxnLst/>
            <a:rect l="l" t="t" r="r" b="b"/>
            <a:pathLst>
              <a:path w="3323198" h="3323198">
                <a:moveTo>
                  <a:pt x="0" y="0"/>
                </a:moveTo>
                <a:lnTo>
                  <a:pt x="3323199" y="0"/>
                </a:lnTo>
                <a:lnTo>
                  <a:pt x="3323199" y="3323198"/>
                </a:lnTo>
                <a:lnTo>
                  <a:pt x="0" y="3323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4" name="Group 4"/>
          <p:cNvGrpSpPr/>
          <p:nvPr/>
        </p:nvGrpSpPr>
        <p:grpSpPr>
          <a:xfrm>
            <a:off x="739535" y="767601"/>
            <a:ext cx="2858979" cy="285897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" name="Freeform 6"/>
          <p:cNvSpPr/>
          <p:nvPr/>
        </p:nvSpPr>
        <p:spPr>
          <a:xfrm>
            <a:off x="880169" y="995742"/>
            <a:ext cx="2518528" cy="2473692"/>
          </a:xfrm>
          <a:custGeom>
            <a:avLst/>
            <a:gdLst/>
            <a:ahLst/>
            <a:cxnLst/>
            <a:rect l="l" t="t" r="r" b="b"/>
            <a:pathLst>
              <a:path w="2268990" h="2268990">
                <a:moveTo>
                  <a:pt x="0" y="0"/>
                </a:moveTo>
                <a:lnTo>
                  <a:pt x="2268990" y="0"/>
                </a:lnTo>
                <a:lnTo>
                  <a:pt x="2268990" y="2268990"/>
                </a:lnTo>
                <a:lnTo>
                  <a:pt x="0" y="22689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7" name="Freeform 7"/>
          <p:cNvSpPr/>
          <p:nvPr/>
        </p:nvSpPr>
        <p:spPr>
          <a:xfrm>
            <a:off x="11293373" y="643746"/>
            <a:ext cx="661159" cy="769908"/>
          </a:xfrm>
          <a:custGeom>
            <a:avLst/>
            <a:gdLst/>
            <a:ahLst/>
            <a:cxnLst/>
            <a:rect l="l" t="t" r="r" b="b"/>
            <a:pathLst>
              <a:path w="661159" h="769908">
                <a:moveTo>
                  <a:pt x="0" y="0"/>
                </a:moveTo>
                <a:lnTo>
                  <a:pt x="661159" y="0"/>
                </a:lnTo>
                <a:lnTo>
                  <a:pt x="661159" y="769908"/>
                </a:lnTo>
                <a:lnTo>
                  <a:pt x="0" y="769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8" name="Freeform 8"/>
          <p:cNvSpPr/>
          <p:nvPr/>
        </p:nvSpPr>
        <p:spPr>
          <a:xfrm>
            <a:off x="16902426" y="7336541"/>
            <a:ext cx="661159" cy="769908"/>
          </a:xfrm>
          <a:custGeom>
            <a:avLst/>
            <a:gdLst/>
            <a:ahLst/>
            <a:cxnLst/>
            <a:rect l="l" t="t" r="r" b="b"/>
            <a:pathLst>
              <a:path w="661159" h="769908">
                <a:moveTo>
                  <a:pt x="0" y="0"/>
                </a:moveTo>
                <a:lnTo>
                  <a:pt x="661159" y="0"/>
                </a:lnTo>
                <a:lnTo>
                  <a:pt x="661159" y="769908"/>
                </a:lnTo>
                <a:lnTo>
                  <a:pt x="0" y="769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10" name="Group 10"/>
          <p:cNvGrpSpPr>
            <a:grpSpLocks noGrp="1" noUngrp="1" noRot="1" noMove="1" noResize="1"/>
          </p:cNvGrpSpPr>
          <p:nvPr/>
        </p:nvGrpSpPr>
        <p:grpSpPr>
          <a:xfrm>
            <a:off x="5227121" y="839232"/>
            <a:ext cx="2858979" cy="2858979"/>
            <a:chOff x="0" y="0"/>
            <a:chExt cx="6350000" cy="6350000"/>
          </a:xfrm>
        </p:grpSpPr>
        <p:sp>
          <p:nvSpPr>
            <p:cNvPr id="11" name="Freeform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2" name="Freeform 12"/>
          <p:cNvSpPr/>
          <p:nvPr/>
        </p:nvSpPr>
        <p:spPr>
          <a:xfrm>
            <a:off x="5442327" y="1046557"/>
            <a:ext cx="2373973" cy="2437032"/>
          </a:xfrm>
          <a:custGeom>
            <a:avLst/>
            <a:gdLst/>
            <a:ahLst/>
            <a:cxnLst/>
            <a:rect l="l" t="t" r="r" b="b"/>
            <a:pathLst>
              <a:path w="2268990" h="2268990">
                <a:moveTo>
                  <a:pt x="0" y="0"/>
                </a:moveTo>
                <a:lnTo>
                  <a:pt x="2268990" y="0"/>
                </a:lnTo>
                <a:lnTo>
                  <a:pt x="2268990" y="2268990"/>
                </a:lnTo>
                <a:lnTo>
                  <a:pt x="0" y="22689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3" name="Freeform 13"/>
          <p:cNvSpPr/>
          <p:nvPr/>
        </p:nvSpPr>
        <p:spPr>
          <a:xfrm>
            <a:off x="197555" y="5332095"/>
            <a:ext cx="3323198" cy="3323198"/>
          </a:xfrm>
          <a:custGeom>
            <a:avLst/>
            <a:gdLst/>
            <a:ahLst/>
            <a:cxnLst/>
            <a:rect l="l" t="t" r="r" b="b"/>
            <a:pathLst>
              <a:path w="3323198" h="3323198">
                <a:moveTo>
                  <a:pt x="0" y="0"/>
                </a:moveTo>
                <a:lnTo>
                  <a:pt x="3323199" y="0"/>
                </a:lnTo>
                <a:lnTo>
                  <a:pt x="3323199" y="3323199"/>
                </a:lnTo>
                <a:lnTo>
                  <a:pt x="0" y="33231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14" name="Group 14"/>
          <p:cNvGrpSpPr/>
          <p:nvPr/>
        </p:nvGrpSpPr>
        <p:grpSpPr>
          <a:xfrm>
            <a:off x="779124" y="5441650"/>
            <a:ext cx="2858979" cy="2858979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6" name="Freeform 16"/>
          <p:cNvSpPr/>
          <p:nvPr/>
        </p:nvSpPr>
        <p:spPr>
          <a:xfrm>
            <a:off x="981549" y="5658335"/>
            <a:ext cx="2417148" cy="2407570"/>
          </a:xfrm>
          <a:custGeom>
            <a:avLst/>
            <a:gdLst/>
            <a:ahLst/>
            <a:cxnLst/>
            <a:rect l="l" t="t" r="r" b="b"/>
            <a:pathLst>
              <a:path w="2268990" h="2268990">
                <a:moveTo>
                  <a:pt x="0" y="0"/>
                </a:moveTo>
                <a:lnTo>
                  <a:pt x="2268991" y="0"/>
                </a:lnTo>
                <a:lnTo>
                  <a:pt x="2268991" y="2268991"/>
                </a:lnTo>
                <a:lnTo>
                  <a:pt x="0" y="22689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973227" y="1092186"/>
            <a:ext cx="2332411" cy="2358132"/>
            <a:chOff x="12032992" y="6540424"/>
            <a:chExt cx="5419679" cy="5479444"/>
          </a:xfrm>
        </p:grpSpPr>
        <p:sp>
          <p:nvSpPr>
            <p:cNvPr id="20" name="Freeform 20"/>
            <p:cNvSpPr/>
            <p:nvPr/>
          </p:nvSpPr>
          <p:spPr>
            <a:xfrm>
              <a:off x="12032992" y="6540424"/>
              <a:ext cx="5419679" cy="547944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36851" t="-736" r="-27252" b="-63368"/>
              </a:stretch>
            </a:blipFill>
          </p:spPr>
          <p:txBody>
            <a:bodyPr/>
            <a:lstStyle/>
            <a:p>
              <a:endParaRPr lang="ru-RU" dirty="0"/>
            </a:p>
          </p:txBody>
        </p:sp>
      </p:grpSp>
      <p:sp>
        <p:nvSpPr>
          <p:cNvPr id="23" name="Freeform 23"/>
          <p:cNvSpPr/>
          <p:nvPr/>
        </p:nvSpPr>
        <p:spPr>
          <a:xfrm>
            <a:off x="9922162" y="5945372"/>
            <a:ext cx="347733" cy="405520"/>
          </a:xfrm>
          <a:custGeom>
            <a:avLst/>
            <a:gdLst/>
            <a:ahLst/>
            <a:cxnLst/>
            <a:rect l="l" t="t" r="r" b="b"/>
            <a:pathLst>
              <a:path w="347733" h="405520">
                <a:moveTo>
                  <a:pt x="0" y="0"/>
                </a:moveTo>
                <a:lnTo>
                  <a:pt x="347733" y="0"/>
                </a:lnTo>
                <a:lnTo>
                  <a:pt x="347733" y="405520"/>
                </a:lnTo>
                <a:lnTo>
                  <a:pt x="0" y="4055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4" name="Freeform 24"/>
          <p:cNvSpPr/>
          <p:nvPr/>
        </p:nvSpPr>
        <p:spPr>
          <a:xfrm>
            <a:off x="9922162" y="6438420"/>
            <a:ext cx="347733" cy="347733"/>
          </a:xfrm>
          <a:custGeom>
            <a:avLst/>
            <a:gdLst/>
            <a:ahLst/>
            <a:cxnLst/>
            <a:rect l="l" t="t" r="r" b="b"/>
            <a:pathLst>
              <a:path w="347733" h="347733">
                <a:moveTo>
                  <a:pt x="0" y="0"/>
                </a:moveTo>
                <a:lnTo>
                  <a:pt x="347733" y="0"/>
                </a:lnTo>
                <a:lnTo>
                  <a:pt x="347733" y="347733"/>
                </a:lnTo>
                <a:lnTo>
                  <a:pt x="0" y="3477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5" name="TextBox 25"/>
          <p:cNvSpPr txBox="1"/>
          <p:nvPr/>
        </p:nvSpPr>
        <p:spPr>
          <a:xfrm>
            <a:off x="10332610" y="5904223"/>
            <a:ext cx="536436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84"/>
              </a:lnSpc>
            </a:pPr>
            <a:r>
              <a:rPr lang="en-US" sz="25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+7 </a:t>
            </a:r>
            <a:r>
              <a:rPr lang="en-US" sz="256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(</a:t>
            </a:r>
            <a:r>
              <a:rPr lang="ru-RU" sz="256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910</a:t>
            </a:r>
            <a:r>
              <a:rPr lang="en-US" sz="256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) </a:t>
            </a:r>
            <a:r>
              <a:rPr lang="ru-RU" sz="256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433-08-24</a:t>
            </a:r>
            <a:endParaRPr lang="en-US" sz="256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584"/>
              </a:lnSpc>
            </a:pPr>
            <a:r>
              <a:rPr lang="en-US" sz="256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</a:t>
            </a:r>
            <a:r>
              <a:rPr lang="en-US" sz="256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reative</a:t>
            </a:r>
            <a:r>
              <a:rPr lang="ru-RU" sz="256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с</a:t>
            </a:r>
            <a:r>
              <a:rPr lang="en-US" sz="256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od</a:t>
            </a:r>
            <a:r>
              <a:rPr lang="ru-RU" sz="256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е</a:t>
            </a:r>
            <a:r>
              <a:rPr lang="en-US" sz="256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.olymp@yandex.ru</a:t>
            </a:r>
            <a:endParaRPr lang="en-US" sz="256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9830405" y="3186282"/>
            <a:ext cx="7772683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>
                <a:solidFill>
                  <a:srgbClr val="FFFFFF"/>
                </a:solidFill>
                <a:latin typeface="Archive"/>
                <a:ea typeface="Archive"/>
                <a:cs typeface="Archive"/>
                <a:sym typeface="Archive"/>
              </a:rPr>
              <a:t>ОРГАНИЗАЦИОННЫЙ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830405" y="3942984"/>
            <a:ext cx="6719341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>
                <a:solidFill>
                  <a:srgbClr val="6060FF"/>
                </a:solidFill>
                <a:latin typeface="Archive"/>
                <a:ea typeface="Archive"/>
                <a:cs typeface="Archive"/>
                <a:sym typeface="Archive"/>
              </a:rPr>
              <a:t>КОМИТЕТ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995012" y="3777744"/>
            <a:ext cx="3302953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8"/>
              </a:lnSpc>
            </a:pPr>
            <a:r>
              <a:rPr lang="ru-RU" sz="2127" b="1" dirty="0">
                <a:solidFill>
                  <a:srgbClr val="FFFFFF"/>
                </a:solidFill>
                <a:latin typeface="Montserrat Bold" panose="020B0604020202020204" charset="-52"/>
                <a:ea typeface="Montserrat Classic Bold"/>
                <a:cs typeface="Montserrat Classic Bold"/>
                <a:sym typeface="Montserrat Classic Bold"/>
              </a:rPr>
              <a:t>М.Ю. Красносельская</a:t>
            </a:r>
          </a:p>
          <a:p>
            <a:pPr algn="ctr">
              <a:lnSpc>
                <a:spcPts val="2978"/>
              </a:lnSpc>
            </a:pPr>
            <a:endParaRPr lang="ru-RU" sz="2127" b="1" dirty="0">
              <a:solidFill>
                <a:srgbClr val="FFFFFF"/>
              </a:solidFill>
              <a:latin typeface="Montserrat Bold" panose="020B0604020202020204" charset="-52"/>
              <a:ea typeface="Montserrat Classic Bold"/>
              <a:cs typeface="Montserrat Classic Bold"/>
              <a:sym typeface="Montserrat Classic Bold"/>
            </a:endParaRPr>
          </a:p>
          <a:p>
            <a:pPr algn="ctr">
              <a:lnSpc>
                <a:spcPts val="2978"/>
              </a:lnSpc>
            </a:pPr>
            <a:r>
              <a:rPr lang="ru-RU" sz="2127" b="1" dirty="0">
                <a:solidFill>
                  <a:srgbClr val="FFFFFF"/>
                </a:solidFill>
                <a:latin typeface="Montserrat Bold" panose="020B0604020202020204" charset="-52"/>
                <a:ea typeface="Montserrat Classic Bold"/>
                <a:cs typeface="Montserrat Classic Bold"/>
                <a:sym typeface="Montserrat Classic Bold"/>
              </a:rPr>
              <a:t> </a:t>
            </a:r>
            <a:endParaRPr lang="en-US" sz="2127" b="1" dirty="0">
              <a:solidFill>
                <a:srgbClr val="FFFFFF"/>
              </a:solidFill>
              <a:latin typeface="Montserrat Bold" panose="020B0604020202020204" charset="-52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722440" y="4133546"/>
            <a:ext cx="2850622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57"/>
              </a:lnSpc>
            </a:pPr>
            <a:r>
              <a:rPr lang="ru-RU" sz="1354" i="1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Председатель Оргкомитета</a:t>
            </a:r>
          </a:p>
          <a:p>
            <a:pPr algn="ctr">
              <a:lnSpc>
                <a:spcPts val="1557"/>
              </a:lnSpc>
            </a:pPr>
            <a:r>
              <a:rPr lang="ru-RU" sz="1354" i="1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Директор Центра компетенций и карьеры</a:t>
            </a:r>
          </a:p>
          <a:p>
            <a:pPr algn="ctr">
              <a:lnSpc>
                <a:spcPts val="1557"/>
              </a:lnSpc>
            </a:pPr>
            <a:r>
              <a:rPr lang="en-US" sz="1354" i="1" dirty="0" smtClean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МГИК</a:t>
            </a:r>
            <a:endParaRPr lang="en-US" sz="1354" i="1" dirty="0">
              <a:solidFill>
                <a:srgbClr val="FFFFFF"/>
              </a:solidFill>
              <a:latin typeface="Montserrat Italics"/>
              <a:ea typeface="Montserrat Italics"/>
              <a:cs typeface="Montserrat Italics"/>
              <a:sym typeface="Montserrat Italics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748016" y="3772150"/>
            <a:ext cx="2827141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8"/>
              </a:lnSpc>
            </a:pPr>
            <a:r>
              <a:rPr lang="ru-RU" sz="2127" b="1" dirty="0">
                <a:solidFill>
                  <a:srgbClr val="FFFFFF"/>
                </a:solidFill>
                <a:latin typeface="Montserrat Bold" panose="020B0604020202020204" charset="-52"/>
                <a:ea typeface="Montserrat Classic Bold"/>
                <a:cs typeface="Montserrat Classic Bold"/>
                <a:sym typeface="Montserrat Classic Bold"/>
              </a:rPr>
              <a:t>Е.В. Аверина </a:t>
            </a:r>
            <a:endParaRPr lang="en-US" sz="2127" b="1" dirty="0">
              <a:solidFill>
                <a:srgbClr val="FFFFFF"/>
              </a:solidFill>
              <a:latin typeface="Montserrat Bold" panose="020B0604020202020204" charset="-52"/>
              <a:ea typeface="Montserrat Classic Bold"/>
              <a:cs typeface="Montserrat Classic Bold"/>
              <a:sym typeface="Montserrat Classic Bold"/>
            </a:endParaRPr>
          </a:p>
        </p:txBody>
      </p:sp>
      <p:grpSp>
        <p:nvGrpSpPr>
          <p:cNvPr id="32" name="Group 32"/>
          <p:cNvGrpSpPr/>
          <p:nvPr/>
        </p:nvGrpSpPr>
        <p:grpSpPr>
          <a:xfrm>
            <a:off x="710884" y="8466300"/>
            <a:ext cx="2975785" cy="1464942"/>
            <a:chOff x="-304905" y="-53055"/>
            <a:chExt cx="3967714" cy="1953257"/>
          </a:xfrm>
        </p:grpSpPr>
        <p:sp>
          <p:nvSpPr>
            <p:cNvPr id="33" name="TextBox 33"/>
            <p:cNvSpPr txBox="1"/>
            <p:nvPr/>
          </p:nvSpPr>
          <p:spPr>
            <a:xfrm>
              <a:off x="-18136" y="-53055"/>
              <a:ext cx="3394179" cy="4895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78"/>
                </a:lnSpc>
              </a:pPr>
              <a:r>
                <a:rPr lang="ru-RU" sz="2127" b="1" dirty="0">
                  <a:solidFill>
                    <a:srgbClr val="FFFFFF"/>
                  </a:solidFill>
                  <a:latin typeface="Montserrat Bold" panose="020B0604020202020204" charset="-52"/>
                  <a:ea typeface="Montserrat Classic Bold"/>
                  <a:cs typeface="Montserrat Classic Bold"/>
                  <a:sym typeface="Montserrat Classic Bold"/>
                </a:rPr>
                <a:t>Е.Н. Кудрявцева</a:t>
              </a:r>
              <a:endParaRPr lang="en-US" sz="2127" b="1" dirty="0">
                <a:solidFill>
                  <a:srgbClr val="FFFFFF"/>
                </a:solidFill>
                <a:latin typeface="Montserrat Bold" panose="020B0604020202020204" charset="-52"/>
                <a:ea typeface="Montserrat Classic Bold"/>
                <a:cs typeface="Montserrat Classic Bold"/>
                <a:sym typeface="Montserrat Classic Bold"/>
              </a:endParaRP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-304905" y="532305"/>
              <a:ext cx="3967714" cy="13678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57"/>
                </a:lnSpc>
              </a:pPr>
              <a:r>
                <a:rPr lang="ru-RU" sz="1354" i="1" dirty="0">
                  <a:solidFill>
                    <a:srgbClr val="FFFFFF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Ответственный </a:t>
              </a:r>
              <a:r>
                <a:rPr lang="ru-RU" sz="1354" i="1" dirty="0" smtClean="0">
                  <a:solidFill>
                    <a:srgbClr val="FFFFFF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секретарь Оргкомитета</a:t>
              </a:r>
              <a:endParaRPr lang="ru-RU" sz="1354" i="1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endParaRPr>
            </a:p>
            <a:p>
              <a:pPr algn="ctr">
                <a:lnSpc>
                  <a:spcPts val="1557"/>
                </a:lnSpc>
              </a:pPr>
              <a:r>
                <a:rPr lang="ru-RU" sz="1354" i="1" dirty="0">
                  <a:solidFill>
                    <a:srgbClr val="FFFFFF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лаборант Центра компетенций и карьеры</a:t>
              </a:r>
            </a:p>
            <a:p>
              <a:pPr algn="ctr">
                <a:lnSpc>
                  <a:spcPts val="1557"/>
                </a:lnSpc>
              </a:pPr>
              <a:r>
                <a:rPr lang="ru-RU" sz="1354" i="1" dirty="0">
                  <a:solidFill>
                    <a:srgbClr val="FFFFFF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МГИК</a:t>
              </a:r>
              <a:endParaRPr lang="en-US" sz="1354" i="1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endParaRPr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9830405" y="5162550"/>
            <a:ext cx="3381087" cy="339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24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Контакты для связи</a:t>
            </a:r>
          </a:p>
        </p:txBody>
      </p:sp>
      <p:sp>
        <p:nvSpPr>
          <p:cNvPr id="36" name="Freeform 36"/>
          <p:cNvSpPr/>
          <p:nvPr/>
        </p:nvSpPr>
        <p:spPr>
          <a:xfrm rot="-2507986">
            <a:off x="7972067" y="9141109"/>
            <a:ext cx="12064006" cy="4869471"/>
          </a:xfrm>
          <a:custGeom>
            <a:avLst/>
            <a:gdLst/>
            <a:ahLst/>
            <a:cxnLst/>
            <a:rect l="l" t="t" r="r" b="b"/>
            <a:pathLst>
              <a:path w="12064006" h="4869471">
                <a:moveTo>
                  <a:pt x="0" y="0"/>
                </a:moveTo>
                <a:lnTo>
                  <a:pt x="12064005" y="0"/>
                </a:lnTo>
                <a:lnTo>
                  <a:pt x="12064005" y="4869472"/>
                </a:lnTo>
                <a:lnTo>
                  <a:pt x="0" y="48694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8" name="TextBox 38"/>
          <p:cNvSpPr txBox="1"/>
          <p:nvPr/>
        </p:nvSpPr>
        <p:spPr>
          <a:xfrm>
            <a:off x="9830405" y="7035839"/>
            <a:ext cx="8347330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0"/>
              </a:lnSpc>
            </a:pPr>
            <a:r>
              <a:rPr lang="en-US" sz="19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#сила_в_наш</a:t>
            </a:r>
            <a:r>
              <a:rPr lang="ru-RU" sz="19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ем</a:t>
            </a:r>
            <a:r>
              <a:rPr lang="en-US" sz="19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_</a:t>
            </a:r>
            <a:r>
              <a:rPr lang="ru-RU" sz="19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единстве</a:t>
            </a:r>
            <a:endParaRPr lang="en-US" sz="19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850"/>
              </a:lnSpc>
            </a:pPr>
            <a:r>
              <a:rPr lang="en-US" sz="19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#</a:t>
            </a:r>
            <a:r>
              <a:rPr lang="en-US" sz="19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МГИК_202</a:t>
            </a:r>
            <a:r>
              <a:rPr lang="ru-RU" sz="19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  <a:endParaRPr lang="en-US" sz="19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850"/>
              </a:lnSpc>
            </a:pPr>
            <a:r>
              <a:rPr lang="en-US" sz="19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#креативный_код</a:t>
            </a:r>
          </a:p>
        </p:txBody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id="{24E07FDE-199A-4C30-8377-5338D0B5A326}"/>
              </a:ext>
            </a:extLst>
          </p:cNvPr>
          <p:cNvSpPr/>
          <p:nvPr/>
        </p:nvSpPr>
        <p:spPr>
          <a:xfrm>
            <a:off x="4708354" y="5340880"/>
            <a:ext cx="3323198" cy="3323198"/>
          </a:xfrm>
          <a:custGeom>
            <a:avLst/>
            <a:gdLst/>
            <a:ahLst/>
            <a:cxnLst/>
            <a:rect l="l" t="t" r="r" b="b"/>
            <a:pathLst>
              <a:path w="3323198" h="3323198">
                <a:moveTo>
                  <a:pt x="0" y="0"/>
                </a:moveTo>
                <a:lnTo>
                  <a:pt x="3323199" y="0"/>
                </a:lnTo>
                <a:lnTo>
                  <a:pt x="3323199" y="3323199"/>
                </a:lnTo>
                <a:lnTo>
                  <a:pt x="0" y="33231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grpSp>
        <p:nvGrpSpPr>
          <p:cNvPr id="18" name="Group 14">
            <a:extLst>
              <a:ext uri="{FF2B5EF4-FFF2-40B4-BE49-F238E27FC236}">
                <a16:creationId xmlns:a16="http://schemas.microsoft.com/office/drawing/2014/main" id="{8D95ACE9-B701-570C-A98A-BBE7950CCC44}"/>
              </a:ext>
            </a:extLst>
          </p:cNvPr>
          <p:cNvGrpSpPr/>
          <p:nvPr/>
        </p:nvGrpSpPr>
        <p:grpSpPr>
          <a:xfrm>
            <a:off x="5322504" y="5457248"/>
            <a:ext cx="2761101" cy="2858979"/>
            <a:chOff x="0" y="0"/>
            <a:chExt cx="6350000" cy="6350000"/>
          </a:xfrm>
        </p:grpSpPr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B32CA97A-27A4-AC44-1C7E-4EDD9D25C9AB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0" name="Freeform 16">
            <a:extLst>
              <a:ext uri="{FF2B5EF4-FFF2-40B4-BE49-F238E27FC236}">
                <a16:creationId xmlns:a16="http://schemas.microsoft.com/office/drawing/2014/main" id="{EE4FB29F-96FC-7EC2-DE2D-20E2CAECF323}"/>
              </a:ext>
            </a:extLst>
          </p:cNvPr>
          <p:cNvSpPr/>
          <p:nvPr/>
        </p:nvSpPr>
        <p:spPr>
          <a:xfrm>
            <a:off x="5465890" y="5641885"/>
            <a:ext cx="2491229" cy="2523410"/>
          </a:xfrm>
          <a:custGeom>
            <a:avLst/>
            <a:gdLst/>
            <a:ahLst/>
            <a:cxnLst/>
            <a:rect l="l" t="t" r="r" b="b"/>
            <a:pathLst>
              <a:path w="2268990" h="2268990">
                <a:moveTo>
                  <a:pt x="0" y="0"/>
                </a:moveTo>
                <a:lnTo>
                  <a:pt x="2268991" y="0"/>
                </a:lnTo>
                <a:lnTo>
                  <a:pt x="2268991" y="2268991"/>
                </a:lnTo>
                <a:lnTo>
                  <a:pt x="0" y="22689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grpSp>
        <p:nvGrpSpPr>
          <p:cNvPr id="41" name="Group 32">
            <a:extLst>
              <a:ext uri="{FF2B5EF4-FFF2-40B4-BE49-F238E27FC236}">
                <a16:creationId xmlns:a16="http://schemas.microsoft.com/office/drawing/2014/main" id="{18E3795C-E7B0-4CFD-E300-AE57E189C3AD}"/>
              </a:ext>
            </a:extLst>
          </p:cNvPr>
          <p:cNvGrpSpPr/>
          <p:nvPr/>
        </p:nvGrpSpPr>
        <p:grpSpPr>
          <a:xfrm>
            <a:off x="5155565" y="8466299"/>
            <a:ext cx="3323198" cy="1042848"/>
            <a:chOff x="-363225" y="-145067"/>
            <a:chExt cx="4430931" cy="1390464"/>
          </a:xfrm>
        </p:grpSpPr>
        <p:sp>
          <p:nvSpPr>
            <p:cNvPr id="42" name="TextBox 33">
              <a:extLst>
                <a:ext uri="{FF2B5EF4-FFF2-40B4-BE49-F238E27FC236}">
                  <a16:creationId xmlns:a16="http://schemas.microsoft.com/office/drawing/2014/main" id="{82A42543-FCF9-067E-FCCE-1C003BE1C86E}"/>
                </a:ext>
              </a:extLst>
            </p:cNvPr>
            <p:cNvSpPr txBox="1"/>
            <p:nvPr/>
          </p:nvSpPr>
          <p:spPr>
            <a:xfrm>
              <a:off x="-363225" y="-145067"/>
              <a:ext cx="4430931" cy="4745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78"/>
                </a:lnSpc>
              </a:pPr>
              <a:endParaRPr lang="ru-RU" sz="2127" b="1" dirty="0">
                <a:solidFill>
                  <a:srgbClr val="FFFFFF"/>
                </a:solidFill>
                <a:latin typeface="Montserrat Bold" panose="020B0604020202020204" charset="-52"/>
                <a:ea typeface="Montserrat Classic Bold"/>
                <a:cs typeface="Montserrat Classic Bold"/>
                <a:sym typeface="Montserrat Classic Bold"/>
              </a:endParaRPr>
            </a:p>
          </p:txBody>
        </p:sp>
        <p:sp>
          <p:nvSpPr>
            <p:cNvPr id="43" name="TextBox 34">
              <a:extLst>
                <a:ext uri="{FF2B5EF4-FFF2-40B4-BE49-F238E27FC236}">
                  <a16:creationId xmlns:a16="http://schemas.microsoft.com/office/drawing/2014/main" id="{2253A5EF-8DB3-6CB4-68BA-3D3DBCD1E59D}"/>
                </a:ext>
              </a:extLst>
            </p:cNvPr>
            <p:cNvSpPr txBox="1"/>
            <p:nvPr/>
          </p:nvSpPr>
          <p:spPr>
            <a:xfrm>
              <a:off x="5236" y="424660"/>
              <a:ext cx="3535592" cy="820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57"/>
                </a:lnSpc>
              </a:pPr>
              <a:r>
                <a:rPr lang="ru-RU" sz="1354" i="1" dirty="0">
                  <a:solidFill>
                    <a:srgbClr val="FFFFFF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Ведущий специалист  Центра компетенций и карьеры</a:t>
              </a:r>
              <a:r>
                <a:rPr lang="en-US" sz="1354" i="1" dirty="0">
                  <a:solidFill>
                    <a:srgbClr val="FFFFFF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 </a:t>
              </a:r>
              <a:r>
                <a:rPr lang="ru-RU" sz="1354" i="1" dirty="0">
                  <a:solidFill>
                    <a:srgbClr val="FFFFFF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МГИК</a:t>
              </a:r>
              <a:endParaRPr lang="en-US" sz="1354" i="1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40EBC125-34CF-65A2-805B-B5077E810931}"/>
              </a:ext>
            </a:extLst>
          </p:cNvPr>
          <p:cNvSpPr txBox="1"/>
          <p:nvPr/>
        </p:nvSpPr>
        <p:spPr>
          <a:xfrm>
            <a:off x="17449800" y="9717582"/>
            <a:ext cx="514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86CB4B4D-7CA3-9044-876B-883B54F8677D}" type="slidenum">
              <a:rPr lang="ru-RU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11</a:t>
            </a:fld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TextBox 29"/>
          <p:cNvSpPr txBox="1"/>
          <p:nvPr/>
        </p:nvSpPr>
        <p:spPr>
          <a:xfrm>
            <a:off x="4628499" y="4241178"/>
            <a:ext cx="3966164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57"/>
              </a:lnSpc>
            </a:pPr>
            <a:r>
              <a:rPr lang="ru-RU" sz="1354" i="1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Заместитель председателя Оргкомитета</a:t>
            </a:r>
          </a:p>
          <a:p>
            <a:pPr algn="ctr">
              <a:lnSpc>
                <a:spcPts val="1557"/>
              </a:lnSpc>
            </a:pPr>
            <a:r>
              <a:rPr lang="ru-RU" sz="1354" i="1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зам</a:t>
            </a:r>
            <a:r>
              <a:rPr lang="ru-RU" sz="1354" i="1" dirty="0" smtClean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. директора </a:t>
            </a:r>
            <a:r>
              <a:rPr lang="ru-RU" sz="1354" i="1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Центра компетенций </a:t>
            </a:r>
            <a:endParaRPr lang="ru-RU" sz="1354" i="1" dirty="0" smtClean="0">
              <a:solidFill>
                <a:srgbClr val="FFFFFF"/>
              </a:solidFill>
              <a:latin typeface="Montserrat Italics"/>
              <a:ea typeface="Montserrat Italics"/>
              <a:cs typeface="Montserrat Italics"/>
              <a:sym typeface="Montserrat Italics"/>
            </a:endParaRPr>
          </a:p>
          <a:p>
            <a:pPr algn="ctr">
              <a:lnSpc>
                <a:spcPts val="1557"/>
              </a:lnSpc>
            </a:pPr>
            <a:r>
              <a:rPr lang="ru-RU" sz="1354" i="1" dirty="0" smtClean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и </a:t>
            </a:r>
            <a:r>
              <a:rPr lang="ru-RU" sz="1354" i="1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карьеры </a:t>
            </a:r>
          </a:p>
        </p:txBody>
      </p:sp>
      <p:sp>
        <p:nvSpPr>
          <p:cNvPr id="31" name="TextBox 33">
            <a:extLst>
              <a:ext uri="{FF2B5EF4-FFF2-40B4-BE49-F238E27FC236}">
                <a16:creationId xmlns:a16="http://schemas.microsoft.com/office/drawing/2014/main" id="{0821AFA3-34BC-CBC3-11FA-66372E33F3FA}"/>
              </a:ext>
            </a:extLst>
          </p:cNvPr>
          <p:cNvSpPr txBox="1"/>
          <p:nvPr/>
        </p:nvSpPr>
        <p:spPr>
          <a:xfrm>
            <a:off x="5538492" y="8466300"/>
            <a:ext cx="2545634" cy="367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8"/>
              </a:lnSpc>
            </a:pPr>
            <a:r>
              <a:rPr lang="ru-RU" sz="2127" b="1" dirty="0">
                <a:solidFill>
                  <a:srgbClr val="FFFFFF"/>
                </a:solidFill>
                <a:latin typeface="Montserrat Bold" panose="020B0604020202020204" charset="-52"/>
                <a:ea typeface="Montserrat Classic Bold"/>
                <a:cs typeface="Montserrat Classic Bold"/>
                <a:sym typeface="Montserrat Classic Bold"/>
              </a:rPr>
              <a:t>С</a:t>
            </a:r>
            <a:r>
              <a:rPr lang="en-US" sz="2127" b="1" dirty="0">
                <a:solidFill>
                  <a:srgbClr val="FFFFFF"/>
                </a:solidFill>
                <a:latin typeface="Montserrat Bold" panose="020B0604020202020204" charset="-52"/>
                <a:ea typeface="Montserrat Classic Bold"/>
                <a:cs typeface="Montserrat Classic Bold"/>
                <a:sym typeface="Montserrat Classic Bold"/>
              </a:rPr>
              <a:t>.C. </a:t>
            </a:r>
            <a:r>
              <a:rPr lang="ru-RU" sz="2127" b="1" dirty="0">
                <a:solidFill>
                  <a:srgbClr val="FFFFFF"/>
                </a:solidFill>
                <a:latin typeface="Montserrat Bold" panose="020B0604020202020204" charset="-52"/>
                <a:ea typeface="Montserrat Classic Bold"/>
                <a:cs typeface="Montserrat Classic Bold"/>
                <a:sym typeface="Montserrat Classic Bold"/>
              </a:rPr>
              <a:t>Тимахин</a:t>
            </a:r>
            <a:endParaRPr lang="en-US" sz="2127" b="1" dirty="0">
              <a:solidFill>
                <a:srgbClr val="FFFFFF"/>
              </a:solidFill>
              <a:latin typeface="Montserrat Bold" panose="020B0604020202020204" charset="-52"/>
              <a:ea typeface="Montserrat Classic Bold"/>
              <a:cs typeface="Montserrat Classic Bold"/>
              <a:sym typeface="Montserrat Classic Bold"/>
            </a:endParaRP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95A9D01F-0BA1-3524-BFA0-C66FD750410F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-1112" t="-1382" r="1891" b="29021"/>
          <a:stretch/>
        </p:blipFill>
        <p:spPr>
          <a:xfrm>
            <a:off x="1033509" y="5701803"/>
            <a:ext cx="2284140" cy="2366546"/>
          </a:xfrm>
          <a:prstGeom prst="ellipse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B61D74F-F65D-4A43-C82F-12F6F1EB51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77493" y="5717848"/>
            <a:ext cx="1868079" cy="2285238"/>
          </a:xfrm>
          <a:prstGeom prst="ellipse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06B20076-1740-C767-F0D3-F71AC835D0F3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-3124" t="-5414" r="9638" b="55414"/>
          <a:stretch/>
        </p:blipFill>
        <p:spPr>
          <a:xfrm>
            <a:off x="5442327" y="1096676"/>
            <a:ext cx="2494151" cy="238808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507986">
            <a:off x="10812937" y="1539099"/>
            <a:ext cx="10055461" cy="4058750"/>
          </a:xfrm>
          <a:custGeom>
            <a:avLst/>
            <a:gdLst/>
            <a:ahLst/>
            <a:cxnLst/>
            <a:rect l="l" t="t" r="r" b="b"/>
            <a:pathLst>
              <a:path w="10055461" h="4058750">
                <a:moveTo>
                  <a:pt x="0" y="0"/>
                </a:moveTo>
                <a:lnTo>
                  <a:pt x="10055460" y="0"/>
                </a:lnTo>
                <a:lnTo>
                  <a:pt x="10055460" y="4058750"/>
                </a:lnTo>
                <a:lnTo>
                  <a:pt x="0" y="40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 rot="-2507986" flipH="1">
            <a:off x="6202897" y="449639"/>
            <a:ext cx="19030056" cy="7681223"/>
          </a:xfrm>
          <a:custGeom>
            <a:avLst/>
            <a:gdLst/>
            <a:ahLst/>
            <a:cxnLst/>
            <a:rect l="l" t="t" r="r" b="b"/>
            <a:pathLst>
              <a:path w="19030056" h="7681223">
                <a:moveTo>
                  <a:pt x="19030056" y="0"/>
                </a:moveTo>
                <a:lnTo>
                  <a:pt x="0" y="0"/>
                </a:lnTo>
                <a:lnTo>
                  <a:pt x="0" y="7681223"/>
                </a:lnTo>
                <a:lnTo>
                  <a:pt x="19030056" y="7681223"/>
                </a:lnTo>
                <a:lnTo>
                  <a:pt x="19030056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 rot="-2522540">
            <a:off x="-7238519" y="1115951"/>
            <a:ext cx="13066952" cy="5274297"/>
          </a:xfrm>
          <a:custGeom>
            <a:avLst/>
            <a:gdLst/>
            <a:ahLst/>
            <a:cxnLst/>
            <a:rect l="l" t="t" r="r" b="b"/>
            <a:pathLst>
              <a:path w="13066952" h="5274297">
                <a:moveTo>
                  <a:pt x="0" y="0"/>
                </a:moveTo>
                <a:lnTo>
                  <a:pt x="13066952" y="0"/>
                </a:lnTo>
                <a:lnTo>
                  <a:pt x="13066952" y="5274297"/>
                </a:lnTo>
                <a:lnTo>
                  <a:pt x="0" y="52742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Freeform 5"/>
          <p:cNvSpPr/>
          <p:nvPr/>
        </p:nvSpPr>
        <p:spPr>
          <a:xfrm>
            <a:off x="5734215" y="9317006"/>
            <a:ext cx="661159" cy="769908"/>
          </a:xfrm>
          <a:custGeom>
            <a:avLst/>
            <a:gdLst/>
            <a:ahLst/>
            <a:cxnLst/>
            <a:rect l="l" t="t" r="r" b="b"/>
            <a:pathLst>
              <a:path w="661159" h="769908">
                <a:moveTo>
                  <a:pt x="0" y="0"/>
                </a:moveTo>
                <a:lnTo>
                  <a:pt x="661158" y="0"/>
                </a:lnTo>
                <a:lnTo>
                  <a:pt x="661158" y="769908"/>
                </a:lnTo>
                <a:lnTo>
                  <a:pt x="0" y="769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" name="Freeform 6"/>
          <p:cNvSpPr/>
          <p:nvPr/>
        </p:nvSpPr>
        <p:spPr>
          <a:xfrm>
            <a:off x="11681773" y="774225"/>
            <a:ext cx="661159" cy="769908"/>
          </a:xfrm>
          <a:custGeom>
            <a:avLst/>
            <a:gdLst/>
            <a:ahLst/>
            <a:cxnLst/>
            <a:rect l="l" t="t" r="r" b="b"/>
            <a:pathLst>
              <a:path w="661159" h="769908">
                <a:moveTo>
                  <a:pt x="0" y="0"/>
                </a:moveTo>
                <a:lnTo>
                  <a:pt x="661158" y="0"/>
                </a:lnTo>
                <a:lnTo>
                  <a:pt x="661158" y="769908"/>
                </a:lnTo>
                <a:lnTo>
                  <a:pt x="0" y="769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7" name="Freeform 7"/>
          <p:cNvSpPr/>
          <p:nvPr/>
        </p:nvSpPr>
        <p:spPr>
          <a:xfrm>
            <a:off x="16310825" y="995810"/>
            <a:ext cx="948475" cy="947290"/>
          </a:xfrm>
          <a:custGeom>
            <a:avLst/>
            <a:gdLst/>
            <a:ahLst/>
            <a:cxnLst/>
            <a:rect l="l" t="t" r="r" b="b"/>
            <a:pathLst>
              <a:path w="948475" h="947290">
                <a:moveTo>
                  <a:pt x="0" y="0"/>
                </a:moveTo>
                <a:lnTo>
                  <a:pt x="948475" y="0"/>
                </a:lnTo>
                <a:lnTo>
                  <a:pt x="948475" y="947290"/>
                </a:lnTo>
                <a:lnTo>
                  <a:pt x="0" y="9472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8" name="Freeform 8"/>
          <p:cNvSpPr/>
          <p:nvPr/>
        </p:nvSpPr>
        <p:spPr>
          <a:xfrm>
            <a:off x="6594822" y="2699802"/>
            <a:ext cx="10835060" cy="7002158"/>
          </a:xfrm>
          <a:custGeom>
            <a:avLst/>
            <a:gdLst/>
            <a:ahLst/>
            <a:cxnLst/>
            <a:rect l="l" t="t" r="r" b="b"/>
            <a:pathLst>
              <a:path w="10835060" h="7002158">
                <a:moveTo>
                  <a:pt x="0" y="0"/>
                </a:moveTo>
                <a:lnTo>
                  <a:pt x="10835060" y="0"/>
                </a:lnTo>
                <a:lnTo>
                  <a:pt x="10835060" y="7002158"/>
                </a:lnTo>
                <a:lnTo>
                  <a:pt x="0" y="70021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9" name="Freeform 9"/>
          <p:cNvSpPr/>
          <p:nvPr/>
        </p:nvSpPr>
        <p:spPr>
          <a:xfrm rot="-373990">
            <a:off x="13891387" y="5027171"/>
            <a:ext cx="1936714" cy="423656"/>
          </a:xfrm>
          <a:custGeom>
            <a:avLst/>
            <a:gdLst/>
            <a:ahLst/>
            <a:cxnLst/>
            <a:rect l="l" t="t" r="r" b="b"/>
            <a:pathLst>
              <a:path w="1936714" h="423656">
                <a:moveTo>
                  <a:pt x="0" y="0"/>
                </a:moveTo>
                <a:lnTo>
                  <a:pt x="1936714" y="0"/>
                </a:lnTo>
                <a:lnTo>
                  <a:pt x="1936714" y="423656"/>
                </a:lnTo>
                <a:lnTo>
                  <a:pt x="0" y="4236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0" name="Freeform 10"/>
          <p:cNvSpPr/>
          <p:nvPr/>
        </p:nvSpPr>
        <p:spPr>
          <a:xfrm>
            <a:off x="12233848" y="4704379"/>
            <a:ext cx="1640265" cy="1640265"/>
          </a:xfrm>
          <a:custGeom>
            <a:avLst/>
            <a:gdLst/>
            <a:ahLst/>
            <a:cxnLst/>
            <a:rect l="l" t="t" r="r" b="b"/>
            <a:pathLst>
              <a:path w="1640265" h="1640265">
                <a:moveTo>
                  <a:pt x="0" y="0"/>
                </a:moveTo>
                <a:lnTo>
                  <a:pt x="1640264" y="0"/>
                </a:lnTo>
                <a:lnTo>
                  <a:pt x="1640264" y="1640264"/>
                </a:lnTo>
                <a:lnTo>
                  <a:pt x="0" y="16402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>
          <a:xfrm rot="-8661917">
            <a:off x="10076203" y="4201288"/>
            <a:ext cx="2336598" cy="511131"/>
          </a:xfrm>
          <a:custGeom>
            <a:avLst/>
            <a:gdLst/>
            <a:ahLst/>
            <a:cxnLst/>
            <a:rect l="l" t="t" r="r" b="b"/>
            <a:pathLst>
              <a:path w="2336598" h="511131">
                <a:moveTo>
                  <a:pt x="0" y="0"/>
                </a:moveTo>
                <a:lnTo>
                  <a:pt x="2336598" y="0"/>
                </a:lnTo>
                <a:lnTo>
                  <a:pt x="2336598" y="511131"/>
                </a:lnTo>
                <a:lnTo>
                  <a:pt x="0" y="5111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2" name="Freeform 12"/>
          <p:cNvSpPr/>
          <p:nvPr/>
        </p:nvSpPr>
        <p:spPr>
          <a:xfrm rot="-10733578">
            <a:off x="8509958" y="5402280"/>
            <a:ext cx="3496659" cy="764894"/>
          </a:xfrm>
          <a:custGeom>
            <a:avLst/>
            <a:gdLst/>
            <a:ahLst/>
            <a:cxnLst/>
            <a:rect l="l" t="t" r="r" b="b"/>
            <a:pathLst>
              <a:path w="3496659" h="764894">
                <a:moveTo>
                  <a:pt x="0" y="0"/>
                </a:moveTo>
                <a:lnTo>
                  <a:pt x="3496659" y="0"/>
                </a:lnTo>
                <a:lnTo>
                  <a:pt x="3496659" y="764894"/>
                </a:lnTo>
                <a:lnTo>
                  <a:pt x="0" y="7648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3" name="Freeform 13"/>
          <p:cNvSpPr/>
          <p:nvPr/>
        </p:nvSpPr>
        <p:spPr>
          <a:xfrm rot="6253941">
            <a:off x="11753516" y="7057321"/>
            <a:ext cx="1772086" cy="387644"/>
          </a:xfrm>
          <a:custGeom>
            <a:avLst/>
            <a:gdLst/>
            <a:ahLst/>
            <a:cxnLst/>
            <a:rect l="l" t="t" r="r" b="b"/>
            <a:pathLst>
              <a:path w="1772086" h="387644">
                <a:moveTo>
                  <a:pt x="0" y="0"/>
                </a:moveTo>
                <a:lnTo>
                  <a:pt x="1772086" y="0"/>
                </a:lnTo>
                <a:lnTo>
                  <a:pt x="1772086" y="387644"/>
                </a:lnTo>
                <a:lnTo>
                  <a:pt x="0" y="3876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4" name="Freeform 14"/>
          <p:cNvSpPr/>
          <p:nvPr/>
        </p:nvSpPr>
        <p:spPr>
          <a:xfrm rot="3083970">
            <a:off x="13366488" y="7025251"/>
            <a:ext cx="2873566" cy="628593"/>
          </a:xfrm>
          <a:custGeom>
            <a:avLst/>
            <a:gdLst/>
            <a:ahLst/>
            <a:cxnLst/>
            <a:rect l="l" t="t" r="r" b="b"/>
            <a:pathLst>
              <a:path w="2873566" h="628593">
                <a:moveTo>
                  <a:pt x="0" y="0"/>
                </a:moveTo>
                <a:lnTo>
                  <a:pt x="2873567" y="0"/>
                </a:lnTo>
                <a:lnTo>
                  <a:pt x="2873567" y="628592"/>
                </a:lnTo>
                <a:lnTo>
                  <a:pt x="0" y="6285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5" name="TextBox 15"/>
          <p:cNvSpPr txBox="1"/>
          <p:nvPr/>
        </p:nvSpPr>
        <p:spPr>
          <a:xfrm>
            <a:off x="1028700" y="3025390"/>
            <a:ext cx="6394328" cy="2213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Невозможно готовить специалистов в области культуры России и искусства без знания истории своей Родины и истории тех стран, с которыми связано её сосуществование во все времена. </a:t>
            </a:r>
          </a:p>
          <a:p>
            <a:pPr algn="l">
              <a:lnSpc>
                <a:spcPts val="2940"/>
              </a:lnSpc>
            </a:pPr>
            <a:endParaRPr lang="en-US" sz="21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90600" y="1085850"/>
            <a:ext cx="10539469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ru-RU" sz="3200" dirty="0">
                <a:solidFill>
                  <a:srgbClr val="FFFFFF"/>
                </a:solidFill>
                <a:latin typeface="Archive"/>
                <a:ea typeface="Archive"/>
                <a:cs typeface="Archive"/>
                <a:sym typeface="Archive"/>
              </a:rPr>
              <a:t>Креативный код </a:t>
            </a:r>
          </a:p>
          <a:p>
            <a:pPr algn="l">
              <a:lnSpc>
                <a:spcPts val="6600"/>
              </a:lnSpc>
            </a:pPr>
            <a:endParaRPr lang="en-US" sz="3200" dirty="0">
              <a:solidFill>
                <a:srgbClr val="FFFFFF"/>
              </a:solidFill>
              <a:latin typeface="Archive"/>
              <a:ea typeface="Archive"/>
              <a:cs typeface="Archive"/>
              <a:sym typeface="Archive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28700" y="1842552"/>
            <a:ext cx="6394328" cy="751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ru-RU" sz="3200" dirty="0">
                <a:solidFill>
                  <a:srgbClr val="FFFFFF"/>
                </a:solidFill>
                <a:latin typeface="Archive"/>
                <a:ea typeface="Archive"/>
                <a:cs typeface="Archive"/>
                <a:sym typeface="Archive"/>
              </a:rPr>
              <a:t>Культура </a:t>
            </a:r>
            <a:r>
              <a:rPr lang="en-US" sz="3200" dirty="0">
                <a:solidFill>
                  <a:srgbClr val="FFFFFF"/>
                </a:solidFill>
                <a:latin typeface="Archive"/>
                <a:ea typeface="Archive"/>
                <a:cs typeface="Archive"/>
                <a:sym typeface="Archive"/>
              </a:rPr>
              <a:t>НА РУССКОМ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8187690"/>
            <a:ext cx="8347330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0"/>
              </a:lnSpc>
            </a:pPr>
            <a:r>
              <a:rPr lang="en-US" sz="19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#сила_в_наш</a:t>
            </a:r>
            <a:r>
              <a:rPr lang="ru-RU" sz="19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ем</a:t>
            </a:r>
            <a:r>
              <a:rPr lang="en-US" sz="19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_</a:t>
            </a:r>
            <a:r>
              <a:rPr lang="ru-RU" sz="19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единстве</a:t>
            </a:r>
            <a:endParaRPr lang="en-US" sz="19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850"/>
              </a:lnSpc>
            </a:pPr>
            <a:r>
              <a:rPr lang="en-US" sz="19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#</a:t>
            </a:r>
            <a:r>
              <a:rPr lang="en-US" sz="19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МГИК_202</a:t>
            </a:r>
            <a:r>
              <a:rPr lang="ru-RU" sz="19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  <a:endParaRPr lang="en-US" sz="19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850"/>
              </a:lnSpc>
            </a:pPr>
            <a:r>
              <a:rPr lang="en-US" sz="19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#креативный_код</a:t>
            </a:r>
          </a:p>
        </p:txBody>
      </p:sp>
      <p:sp>
        <p:nvSpPr>
          <p:cNvPr id="19" name="Freeform 19"/>
          <p:cNvSpPr/>
          <p:nvPr/>
        </p:nvSpPr>
        <p:spPr>
          <a:xfrm rot="8431582">
            <a:off x="9849829" y="6868883"/>
            <a:ext cx="2789348" cy="610170"/>
          </a:xfrm>
          <a:custGeom>
            <a:avLst/>
            <a:gdLst/>
            <a:ahLst/>
            <a:cxnLst/>
            <a:rect l="l" t="t" r="r" b="b"/>
            <a:pathLst>
              <a:path w="2789348" h="610170">
                <a:moveTo>
                  <a:pt x="0" y="0"/>
                </a:moveTo>
                <a:lnTo>
                  <a:pt x="2789347" y="0"/>
                </a:lnTo>
                <a:lnTo>
                  <a:pt x="2789347" y="610170"/>
                </a:lnTo>
                <a:lnTo>
                  <a:pt x="0" y="6101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699CE3-5673-3326-1445-65939B9055C0}"/>
              </a:ext>
            </a:extLst>
          </p:cNvPr>
          <p:cNvSpPr txBox="1"/>
          <p:nvPr/>
        </p:nvSpPr>
        <p:spPr>
          <a:xfrm>
            <a:off x="17678400" y="9717582"/>
            <a:ext cx="285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86CB4B4D-7CA3-9044-876B-883B54F8677D}" type="slidenum">
              <a:rPr lang="ru-RU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2</a:t>
            </a:fld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507986">
            <a:off x="9535540" y="-2558388"/>
            <a:ext cx="13599816" cy="5489380"/>
          </a:xfrm>
          <a:custGeom>
            <a:avLst/>
            <a:gdLst/>
            <a:ahLst/>
            <a:cxnLst/>
            <a:rect l="l" t="t" r="r" b="b"/>
            <a:pathLst>
              <a:path w="13599816" h="5489380">
                <a:moveTo>
                  <a:pt x="0" y="0"/>
                </a:moveTo>
                <a:lnTo>
                  <a:pt x="13599816" y="0"/>
                </a:lnTo>
                <a:lnTo>
                  <a:pt x="13599816" y="5489380"/>
                </a:lnTo>
                <a:lnTo>
                  <a:pt x="0" y="54893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 rot="-2507986">
            <a:off x="11747579" y="-630528"/>
            <a:ext cx="10055461" cy="4058750"/>
          </a:xfrm>
          <a:custGeom>
            <a:avLst/>
            <a:gdLst/>
            <a:ahLst/>
            <a:cxnLst/>
            <a:rect l="l" t="t" r="r" b="b"/>
            <a:pathLst>
              <a:path w="10055461" h="4058750">
                <a:moveTo>
                  <a:pt x="0" y="0"/>
                </a:moveTo>
                <a:lnTo>
                  <a:pt x="10055460" y="0"/>
                </a:lnTo>
                <a:lnTo>
                  <a:pt x="10055460" y="4058750"/>
                </a:lnTo>
                <a:lnTo>
                  <a:pt x="0" y="40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>
            <a:off x="11477606" y="186302"/>
            <a:ext cx="5068553" cy="5068553"/>
          </a:xfrm>
          <a:custGeom>
            <a:avLst/>
            <a:gdLst/>
            <a:ahLst/>
            <a:cxnLst/>
            <a:rect l="l" t="t" r="r" b="b"/>
            <a:pathLst>
              <a:path w="5068553" h="5068553">
                <a:moveTo>
                  <a:pt x="0" y="0"/>
                </a:moveTo>
                <a:lnTo>
                  <a:pt x="5068553" y="0"/>
                </a:lnTo>
                <a:lnTo>
                  <a:pt x="5068553" y="5068553"/>
                </a:lnTo>
                <a:lnTo>
                  <a:pt x="0" y="50685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5" name="Group 5"/>
          <p:cNvGrpSpPr/>
          <p:nvPr/>
        </p:nvGrpSpPr>
        <p:grpSpPr>
          <a:xfrm>
            <a:off x="11831620" y="545881"/>
            <a:ext cx="4360524" cy="4360524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063120" y="777388"/>
            <a:ext cx="3897525" cy="3897509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 flipH="1"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0" y="3175025"/>
                  </a:moveTo>
                  <a:cubicBezTo>
                    <a:pt x="0" y="4928451"/>
                    <a:pt x="1421524" y="6349974"/>
                    <a:pt x="3175000" y="6349974"/>
                  </a:cubicBezTo>
                  <a:cubicBezTo>
                    <a:pt x="4928502" y="6349974"/>
                    <a:pt x="6350000" y="4928451"/>
                    <a:pt x="6350000" y="3175025"/>
                  </a:cubicBezTo>
                  <a:cubicBezTo>
                    <a:pt x="6350000" y="1421511"/>
                    <a:pt x="4928502" y="0"/>
                    <a:pt x="3175000" y="0"/>
                  </a:cubicBezTo>
                  <a:cubicBezTo>
                    <a:pt x="1421499" y="0"/>
                    <a:pt x="0" y="1421511"/>
                    <a:pt x="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16712" r="-16712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" name="Freeform 9"/>
          <p:cNvSpPr/>
          <p:nvPr/>
        </p:nvSpPr>
        <p:spPr>
          <a:xfrm>
            <a:off x="15217706" y="2894456"/>
            <a:ext cx="1328453" cy="1328453"/>
          </a:xfrm>
          <a:custGeom>
            <a:avLst/>
            <a:gdLst/>
            <a:ahLst/>
            <a:cxnLst/>
            <a:rect l="l" t="t" r="r" b="b"/>
            <a:pathLst>
              <a:path w="1328453" h="1328453">
                <a:moveTo>
                  <a:pt x="0" y="0"/>
                </a:moveTo>
                <a:lnTo>
                  <a:pt x="1328453" y="0"/>
                </a:lnTo>
                <a:lnTo>
                  <a:pt x="1328453" y="1328453"/>
                </a:lnTo>
                <a:lnTo>
                  <a:pt x="0" y="1328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10" name="Group 10"/>
          <p:cNvGrpSpPr/>
          <p:nvPr/>
        </p:nvGrpSpPr>
        <p:grpSpPr>
          <a:xfrm>
            <a:off x="15310492" y="2988701"/>
            <a:ext cx="1142881" cy="1142881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5428416" y="3105167"/>
            <a:ext cx="907032" cy="907032"/>
          </a:xfrm>
          <a:custGeom>
            <a:avLst/>
            <a:gdLst/>
            <a:ahLst/>
            <a:cxnLst/>
            <a:rect l="l" t="t" r="r" b="b"/>
            <a:pathLst>
              <a:path w="907032" h="907032">
                <a:moveTo>
                  <a:pt x="0" y="0"/>
                </a:moveTo>
                <a:lnTo>
                  <a:pt x="907032" y="0"/>
                </a:lnTo>
                <a:lnTo>
                  <a:pt x="907032" y="907032"/>
                </a:lnTo>
                <a:lnTo>
                  <a:pt x="0" y="9070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3" name="Freeform 13"/>
          <p:cNvSpPr/>
          <p:nvPr/>
        </p:nvSpPr>
        <p:spPr>
          <a:xfrm>
            <a:off x="17276683" y="3282945"/>
            <a:ext cx="418161" cy="486941"/>
          </a:xfrm>
          <a:custGeom>
            <a:avLst/>
            <a:gdLst/>
            <a:ahLst/>
            <a:cxnLst/>
            <a:rect l="l" t="t" r="r" b="b"/>
            <a:pathLst>
              <a:path w="418161" h="486941">
                <a:moveTo>
                  <a:pt x="0" y="0"/>
                </a:moveTo>
                <a:lnTo>
                  <a:pt x="418160" y="0"/>
                </a:lnTo>
                <a:lnTo>
                  <a:pt x="418160" y="486941"/>
                </a:lnTo>
                <a:lnTo>
                  <a:pt x="0" y="4869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4" name="Freeform 14"/>
          <p:cNvSpPr/>
          <p:nvPr/>
        </p:nvSpPr>
        <p:spPr>
          <a:xfrm>
            <a:off x="-3384402" y="3877868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25000"/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5" name="Freeform 15"/>
          <p:cNvSpPr/>
          <p:nvPr/>
        </p:nvSpPr>
        <p:spPr>
          <a:xfrm>
            <a:off x="1028700" y="3217398"/>
            <a:ext cx="1022734" cy="1022734"/>
          </a:xfrm>
          <a:custGeom>
            <a:avLst/>
            <a:gdLst/>
            <a:ahLst/>
            <a:cxnLst/>
            <a:rect l="l" t="t" r="r" b="b"/>
            <a:pathLst>
              <a:path w="1022734" h="1022734">
                <a:moveTo>
                  <a:pt x="0" y="0"/>
                </a:moveTo>
                <a:lnTo>
                  <a:pt x="1022734" y="0"/>
                </a:lnTo>
                <a:lnTo>
                  <a:pt x="1022734" y="1022733"/>
                </a:lnTo>
                <a:lnTo>
                  <a:pt x="0" y="10227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6" name="Freeform 16"/>
          <p:cNvSpPr/>
          <p:nvPr/>
        </p:nvSpPr>
        <p:spPr>
          <a:xfrm>
            <a:off x="1028700" y="5261806"/>
            <a:ext cx="1022734" cy="1022734"/>
          </a:xfrm>
          <a:custGeom>
            <a:avLst/>
            <a:gdLst/>
            <a:ahLst/>
            <a:cxnLst/>
            <a:rect l="l" t="t" r="r" b="b"/>
            <a:pathLst>
              <a:path w="1022734" h="1022734">
                <a:moveTo>
                  <a:pt x="0" y="0"/>
                </a:moveTo>
                <a:lnTo>
                  <a:pt x="1022734" y="0"/>
                </a:lnTo>
                <a:lnTo>
                  <a:pt x="1022734" y="1022734"/>
                </a:lnTo>
                <a:lnTo>
                  <a:pt x="0" y="1022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7" name="TextBox 17"/>
          <p:cNvSpPr txBox="1"/>
          <p:nvPr/>
        </p:nvSpPr>
        <p:spPr>
          <a:xfrm>
            <a:off x="2449193" y="7125444"/>
            <a:ext cx="6726639" cy="693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3"/>
              </a:lnSpc>
            </a:pPr>
            <a:r>
              <a:rPr lang="en-US" sz="1995" b="1" dirty="0">
                <a:solidFill>
                  <a:srgbClr val="FFFFFF"/>
                </a:solidFill>
                <a:latin typeface="Montserrat Bold" panose="020B0604020202020204" charset="-52"/>
                <a:ea typeface="Montserrat Classic Bold"/>
                <a:cs typeface="Montserrat Classic Bold"/>
                <a:sym typeface="Montserrat Classic Bold"/>
              </a:rPr>
              <a:t>Указ Президента Российской Федерации от </a:t>
            </a:r>
          </a:p>
          <a:p>
            <a:pPr algn="l">
              <a:lnSpc>
                <a:spcPts val="2793"/>
              </a:lnSpc>
            </a:pPr>
            <a:r>
              <a:rPr lang="en-US" sz="1995" b="1" dirty="0">
                <a:solidFill>
                  <a:srgbClr val="FFFFFF"/>
                </a:solidFill>
                <a:latin typeface="Montserrat Bold" panose="020B0604020202020204" charset="-52"/>
                <a:ea typeface="Montserrat Classic Bold"/>
                <a:cs typeface="Montserrat Classic Bold"/>
                <a:sym typeface="Montserrat Classic Bold"/>
              </a:rPr>
              <a:t>24 </a:t>
            </a:r>
            <a:r>
              <a:rPr lang="en-US" sz="1995" b="1" dirty="0" err="1">
                <a:solidFill>
                  <a:srgbClr val="FFFFFF"/>
                </a:solidFill>
                <a:latin typeface="Montserrat Bold" panose="020B0604020202020204" charset="-52"/>
                <a:ea typeface="Montserrat Classic Bold"/>
                <a:cs typeface="Montserrat Classic Bold"/>
                <a:sym typeface="Montserrat Classic Bold"/>
              </a:rPr>
              <a:t>декабря</a:t>
            </a:r>
            <a:r>
              <a:rPr lang="en-US" sz="1995" b="1" dirty="0">
                <a:solidFill>
                  <a:srgbClr val="FFFFFF"/>
                </a:solidFill>
                <a:latin typeface="Montserrat Bold" panose="020B0604020202020204" charset="-52"/>
                <a:ea typeface="Montserrat Classic Bold"/>
                <a:cs typeface="Montserrat Classic Bold"/>
                <a:sym typeface="Montserrat Classic Bold"/>
              </a:rPr>
              <a:t> 2014 г. №808 </a:t>
            </a:r>
          </a:p>
        </p:txBody>
      </p:sp>
      <p:sp>
        <p:nvSpPr>
          <p:cNvPr id="18" name="Freeform 18"/>
          <p:cNvSpPr/>
          <p:nvPr/>
        </p:nvSpPr>
        <p:spPr>
          <a:xfrm>
            <a:off x="1028700" y="7307428"/>
            <a:ext cx="1022734" cy="1022734"/>
          </a:xfrm>
          <a:custGeom>
            <a:avLst/>
            <a:gdLst/>
            <a:ahLst/>
            <a:cxnLst/>
            <a:rect l="l" t="t" r="r" b="b"/>
            <a:pathLst>
              <a:path w="1022734" h="1022734">
                <a:moveTo>
                  <a:pt x="0" y="0"/>
                </a:moveTo>
                <a:lnTo>
                  <a:pt x="1022734" y="0"/>
                </a:lnTo>
                <a:lnTo>
                  <a:pt x="1022734" y="1022734"/>
                </a:lnTo>
                <a:lnTo>
                  <a:pt x="0" y="1022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9" name="Freeform 19"/>
          <p:cNvSpPr/>
          <p:nvPr/>
        </p:nvSpPr>
        <p:spPr>
          <a:xfrm>
            <a:off x="8988797" y="6466921"/>
            <a:ext cx="1022734" cy="1022734"/>
          </a:xfrm>
          <a:custGeom>
            <a:avLst/>
            <a:gdLst/>
            <a:ahLst/>
            <a:cxnLst/>
            <a:rect l="l" t="t" r="r" b="b"/>
            <a:pathLst>
              <a:path w="1022734" h="1022734">
                <a:moveTo>
                  <a:pt x="0" y="0"/>
                </a:moveTo>
                <a:lnTo>
                  <a:pt x="1022734" y="0"/>
                </a:lnTo>
                <a:lnTo>
                  <a:pt x="1022734" y="1022733"/>
                </a:lnTo>
                <a:lnTo>
                  <a:pt x="0" y="10227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0" name="Freeform 20"/>
          <p:cNvSpPr/>
          <p:nvPr/>
        </p:nvSpPr>
        <p:spPr>
          <a:xfrm>
            <a:off x="8988797" y="8567069"/>
            <a:ext cx="1022734" cy="1022734"/>
          </a:xfrm>
          <a:custGeom>
            <a:avLst/>
            <a:gdLst/>
            <a:ahLst/>
            <a:cxnLst/>
            <a:rect l="l" t="t" r="r" b="b"/>
            <a:pathLst>
              <a:path w="1022734" h="1022734">
                <a:moveTo>
                  <a:pt x="0" y="0"/>
                </a:moveTo>
                <a:lnTo>
                  <a:pt x="1022734" y="0"/>
                </a:lnTo>
                <a:lnTo>
                  <a:pt x="1022734" y="1022733"/>
                </a:lnTo>
                <a:lnTo>
                  <a:pt x="0" y="10227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1" name="TextBox 21"/>
          <p:cNvSpPr txBox="1"/>
          <p:nvPr/>
        </p:nvSpPr>
        <p:spPr>
          <a:xfrm>
            <a:off x="1028700" y="1060046"/>
            <a:ext cx="9736308" cy="1337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1"/>
              </a:lnSpc>
            </a:pPr>
            <a:r>
              <a:rPr lang="en-US" sz="4728" dirty="0">
                <a:solidFill>
                  <a:srgbClr val="FFFFFF"/>
                </a:solidFill>
                <a:latin typeface="Archive"/>
                <a:ea typeface="Archive"/>
                <a:cs typeface="Archive"/>
                <a:sym typeface="Archive"/>
              </a:rPr>
              <a:t>В ФАРВАТЕРЕ государственной политики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449193" y="3711032"/>
            <a:ext cx="4996783" cy="529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28"/>
              </a:lnSpc>
            </a:pPr>
            <a:r>
              <a:rPr lang="en-US" sz="1520" i="1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«Стратегия национальной безопасности Российской Федерации»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449193" y="5735073"/>
            <a:ext cx="5414693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28"/>
              </a:lnSpc>
            </a:pPr>
            <a:r>
              <a:rPr lang="ru-RU" sz="152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«Основы государственной политики по сохранению и укреплению традиционных российских духовно-нравственных ценностей».</a:t>
            </a:r>
            <a:endParaRPr lang="en-US" sz="152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2372756" y="3021140"/>
            <a:ext cx="6333564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43"/>
              </a:lnSpc>
            </a:pPr>
            <a:r>
              <a:rPr lang="en-US" sz="1887" b="1" dirty="0">
                <a:solidFill>
                  <a:srgbClr val="FFFFFF"/>
                </a:solidFill>
                <a:latin typeface="Montserrat Bold" panose="020B0604020202020204" charset="-52"/>
                <a:ea typeface="Montserrat Classic Bold"/>
                <a:cs typeface="Montserrat Classic Bold"/>
                <a:sym typeface="Montserrat Classic Bold"/>
              </a:rPr>
              <a:t>Указ Президента Российской Федерации от 02 июля 2021г. № 400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74303" y="3505634"/>
            <a:ext cx="731527" cy="372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9"/>
              </a:lnSpc>
            </a:pPr>
            <a:r>
              <a:rPr lang="en-US" sz="2185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01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74303" y="5570858"/>
            <a:ext cx="731527" cy="372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9"/>
              </a:lnSpc>
            </a:pPr>
            <a:r>
              <a:rPr lang="en-US" sz="2185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02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449193" y="7876026"/>
            <a:ext cx="4792009" cy="524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28"/>
              </a:lnSpc>
            </a:pPr>
            <a:r>
              <a:rPr lang="en-US" sz="152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«</a:t>
            </a:r>
            <a:r>
              <a:rPr lang="en-US" sz="152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Об</a:t>
            </a:r>
            <a:r>
              <a:rPr lang="en-US" sz="152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2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утверждении</a:t>
            </a:r>
            <a:r>
              <a:rPr lang="en-US" sz="152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2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Основ</a:t>
            </a:r>
            <a:r>
              <a:rPr lang="en-US" sz="152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государственной </a:t>
            </a:r>
            <a:r>
              <a:rPr lang="en-US" sz="152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культурной</a:t>
            </a:r>
            <a:r>
              <a:rPr lang="en-US" sz="152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политики»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409291" y="6940187"/>
            <a:ext cx="6850009" cy="519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28"/>
              </a:lnSpc>
            </a:pPr>
            <a:r>
              <a:rPr lang="en-US" sz="1520" i="1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«О</a:t>
            </a:r>
            <a:r>
              <a:rPr lang="ru-RU" sz="1520" i="1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Стратегии научно-технологического развития Российской Федерации</a:t>
            </a:r>
            <a:r>
              <a:rPr lang="en-US" sz="1520" i="1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»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409291" y="6221382"/>
            <a:ext cx="7174685" cy="6916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93"/>
              </a:lnSpc>
            </a:pPr>
            <a:r>
              <a:rPr lang="ru-RU" sz="1995" b="1" dirty="0">
                <a:solidFill>
                  <a:srgbClr val="FFFFFF"/>
                </a:solidFill>
                <a:latin typeface="Montserrat Bold" panose="020B0604020202020204" charset="-52"/>
                <a:ea typeface="Montserrat Classic Bold"/>
                <a:cs typeface="Montserrat Classic Bold"/>
                <a:sym typeface="Montserrat Classic Bold"/>
              </a:rPr>
              <a:t>Указ Президента Российской Федерации от 28 февраля 2024 г. № 145  </a:t>
            </a:r>
            <a:endParaRPr lang="en-US" sz="1995" b="1" dirty="0">
              <a:solidFill>
                <a:srgbClr val="FFFFFF"/>
              </a:solidFill>
              <a:latin typeface="Montserrat Bold" panose="020B0604020202020204" charset="-52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174303" y="7595664"/>
            <a:ext cx="731527" cy="372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9"/>
              </a:lnSpc>
            </a:pPr>
            <a:r>
              <a:rPr lang="en-US" sz="2185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03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134400" y="6775973"/>
            <a:ext cx="731527" cy="372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9"/>
              </a:lnSpc>
            </a:pPr>
            <a:r>
              <a:rPr lang="en-US" sz="2185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04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409291" y="9113327"/>
            <a:ext cx="5926158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28"/>
              </a:lnSpc>
            </a:pPr>
            <a:r>
              <a:rPr lang="en-US" sz="152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«</a:t>
            </a:r>
            <a:r>
              <a:rPr lang="ru-RU" sz="152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О развитии креативных (творческих) индустрии в Российской Федерации»</a:t>
            </a:r>
            <a:endParaRPr lang="en-US" sz="152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9134400" y="8876121"/>
            <a:ext cx="731527" cy="372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9"/>
              </a:lnSpc>
            </a:pPr>
            <a:r>
              <a:rPr lang="en-US" sz="2185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05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449193" y="5021181"/>
            <a:ext cx="6112316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3"/>
              </a:lnSpc>
            </a:pPr>
            <a:r>
              <a:rPr lang="en-US" sz="1995" b="1" dirty="0">
                <a:solidFill>
                  <a:srgbClr val="FFFFFF"/>
                </a:solidFill>
                <a:latin typeface="Montserrat Bold" panose="020B0604020202020204" charset="-52"/>
                <a:ea typeface="Montserrat Classic Bold"/>
                <a:cs typeface="Montserrat Classic Bold"/>
                <a:sym typeface="Montserrat Classic Bold"/>
              </a:rPr>
              <a:t>Указ Президента Российской Федерации от 0</a:t>
            </a:r>
            <a:r>
              <a:rPr lang="ru-RU" sz="1995" b="1" dirty="0">
                <a:solidFill>
                  <a:srgbClr val="FFFFFF"/>
                </a:solidFill>
                <a:latin typeface="Montserrat Bold" panose="020B0604020202020204" charset="-52"/>
                <a:ea typeface="Montserrat Classic Bold"/>
                <a:cs typeface="Montserrat Classic Bold"/>
                <a:sym typeface="Montserrat Classic Bold"/>
              </a:rPr>
              <a:t>9</a:t>
            </a:r>
            <a:r>
              <a:rPr lang="en-US" sz="1995" b="1" dirty="0">
                <a:solidFill>
                  <a:srgbClr val="FFFFFF"/>
                </a:solidFill>
                <a:latin typeface="Montserrat Bold" panose="020B0604020202020204" charset="-52"/>
                <a:ea typeface="Montserrat Classic Bold"/>
                <a:cs typeface="Montserrat Classic Bold"/>
                <a:sym typeface="Montserrat Classic Bold"/>
              </a:rPr>
              <a:t> </a:t>
            </a:r>
            <a:r>
              <a:rPr lang="ru-RU" sz="1995" b="1" dirty="0">
                <a:solidFill>
                  <a:srgbClr val="FFFFFF"/>
                </a:solidFill>
                <a:latin typeface="Montserrat Bold" panose="020B0604020202020204" charset="-52"/>
                <a:ea typeface="Montserrat Classic Bold"/>
                <a:cs typeface="Montserrat Classic Bold"/>
                <a:sym typeface="Montserrat Classic Bold"/>
              </a:rPr>
              <a:t>ноября</a:t>
            </a:r>
            <a:r>
              <a:rPr lang="en-US" sz="1995" b="1" dirty="0">
                <a:solidFill>
                  <a:srgbClr val="FFFFFF"/>
                </a:solidFill>
                <a:latin typeface="Montserrat Bold" panose="020B0604020202020204" charset="-52"/>
                <a:ea typeface="Montserrat Classic Bold"/>
                <a:cs typeface="Montserrat Classic Bold"/>
                <a:sym typeface="Montserrat Classic Bold"/>
              </a:rPr>
              <a:t> 202</a:t>
            </a:r>
            <a:r>
              <a:rPr lang="ru-RU" sz="1995" b="1" dirty="0">
                <a:solidFill>
                  <a:srgbClr val="FFFFFF"/>
                </a:solidFill>
                <a:latin typeface="Montserrat Bold" panose="020B0604020202020204" charset="-52"/>
                <a:ea typeface="Montserrat Classic Bold"/>
                <a:cs typeface="Montserrat Classic Bold"/>
                <a:sym typeface="Montserrat Classic Bold"/>
              </a:rPr>
              <a:t>2</a:t>
            </a:r>
            <a:r>
              <a:rPr lang="en-US" sz="1995" b="1" dirty="0">
                <a:solidFill>
                  <a:srgbClr val="FFFFFF"/>
                </a:solidFill>
                <a:latin typeface="Montserrat Bold" panose="020B0604020202020204" charset="-52"/>
                <a:ea typeface="Montserrat Classic Bold"/>
                <a:cs typeface="Montserrat Classic Bold"/>
                <a:sym typeface="Montserrat Classic Bold"/>
              </a:rPr>
              <a:t>г. № </a:t>
            </a:r>
            <a:r>
              <a:rPr lang="ru-RU" sz="1995" b="1" dirty="0">
                <a:solidFill>
                  <a:srgbClr val="FFFFFF"/>
                </a:solidFill>
                <a:latin typeface="Montserrat Bold" panose="020B0604020202020204" charset="-52"/>
                <a:ea typeface="Montserrat Classic Bold"/>
                <a:cs typeface="Montserrat Classic Bold"/>
                <a:sym typeface="Montserrat Classic Bold"/>
              </a:rPr>
              <a:t>809</a:t>
            </a:r>
            <a:endParaRPr lang="en-US" sz="1200" b="1" dirty="0">
              <a:solidFill>
                <a:srgbClr val="FFFFFF"/>
              </a:solidFill>
              <a:latin typeface="Montserrat Bold" panose="020B0604020202020204" charset="-52"/>
              <a:ea typeface="Montserrat Classic Bold"/>
              <a:cs typeface="Montserrat Classic Bold"/>
              <a:sym typeface="Montserrat Classic Bold"/>
            </a:endParaRPr>
          </a:p>
        </p:txBody>
      </p:sp>
      <p:grpSp>
        <p:nvGrpSpPr>
          <p:cNvPr id="35" name="Group 35"/>
          <p:cNvGrpSpPr/>
          <p:nvPr/>
        </p:nvGrpSpPr>
        <p:grpSpPr>
          <a:xfrm>
            <a:off x="13516280" y="4437033"/>
            <a:ext cx="3446995" cy="622248"/>
            <a:chOff x="0" y="-47625"/>
            <a:chExt cx="4595994" cy="829664"/>
          </a:xfrm>
        </p:grpSpPr>
        <p:sp>
          <p:nvSpPr>
            <p:cNvPr id="36" name="TextBox 36"/>
            <p:cNvSpPr txBox="1"/>
            <p:nvPr/>
          </p:nvSpPr>
          <p:spPr>
            <a:xfrm>
              <a:off x="1365790" y="-47625"/>
              <a:ext cx="3230203" cy="5255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43"/>
                </a:lnSpc>
              </a:pPr>
              <a:r>
                <a:rPr lang="ru-RU" sz="2387" b="1" dirty="0">
                  <a:solidFill>
                    <a:srgbClr val="FFFFFF"/>
                  </a:solidFill>
                  <a:latin typeface="Montserrat Bold" panose="020B0604020202020204" charset="-52"/>
                  <a:ea typeface="Montserrat Classic Bold"/>
                  <a:cs typeface="Montserrat Classic Bold"/>
                  <a:sym typeface="Montserrat Classic Bold"/>
                </a:rPr>
                <a:t>В.В. </a:t>
              </a:r>
              <a:r>
                <a:rPr lang="en-US" sz="2387" b="1" dirty="0" err="1">
                  <a:solidFill>
                    <a:srgbClr val="FFFFFF"/>
                  </a:solidFill>
                  <a:latin typeface="Montserrat Bold" panose="020B0604020202020204" charset="-52"/>
                  <a:ea typeface="Montserrat Classic Bold"/>
                  <a:cs typeface="Montserrat Classic Bold"/>
                  <a:sym typeface="Montserrat Classic Bold"/>
                </a:rPr>
                <a:t>Путин</a:t>
              </a:r>
              <a:r>
                <a:rPr lang="en-US" sz="2387" b="1" dirty="0">
                  <a:solidFill>
                    <a:srgbClr val="FFFFFF"/>
                  </a:solidFill>
                  <a:latin typeface="Montserrat Bold" panose="020B0604020202020204" charset="-52"/>
                  <a:ea typeface="Montserrat Classic Bold"/>
                  <a:cs typeface="Montserrat Classic Bold"/>
                  <a:sym typeface="Montserrat Classic Bold"/>
                </a:rPr>
                <a:t> 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439827"/>
              <a:ext cx="4595994" cy="3422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128"/>
                </a:lnSpc>
              </a:pPr>
              <a:r>
                <a:rPr lang="en-US" sz="1520" i="1">
                  <a:solidFill>
                    <a:srgbClr val="FFFFFF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Президент РФ</a:t>
              </a:r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10409290" y="8392699"/>
            <a:ext cx="7285553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93"/>
              </a:lnSpc>
            </a:pPr>
            <a:r>
              <a:rPr lang="ru-RU" sz="1995" b="1" dirty="0">
                <a:solidFill>
                  <a:srgbClr val="FFFFFF"/>
                </a:solidFill>
                <a:latin typeface="Montserrat Bold" panose="020B0604020202020204" charset="-52"/>
                <a:ea typeface="Montserrat Classic Bold"/>
                <a:cs typeface="Montserrat Classic Bold"/>
                <a:sym typeface="Montserrat Classic Bold"/>
              </a:rPr>
              <a:t>Федеральный закон от 8 августа 2024 г. № 330-ФЗ </a:t>
            </a:r>
            <a:endParaRPr lang="en-US" sz="1995" b="1" dirty="0">
              <a:solidFill>
                <a:srgbClr val="FFFFFF"/>
              </a:solidFill>
              <a:latin typeface="Montserrat Bold" panose="020B0604020202020204" charset="-52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94FA3BE-E78D-BB87-8481-A13F75B20AD1}"/>
              </a:ext>
            </a:extLst>
          </p:cNvPr>
          <p:cNvSpPr txBox="1"/>
          <p:nvPr/>
        </p:nvSpPr>
        <p:spPr>
          <a:xfrm>
            <a:off x="17678400" y="9717582"/>
            <a:ext cx="285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86CB4B4D-7CA3-9044-876B-883B54F8677D}" type="slidenum">
              <a:rPr lang="ru-RU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3</a:t>
            </a:fld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284725" y="-144028"/>
            <a:ext cx="16423589" cy="1642358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68FFA">
                <a:alpha val="9804"/>
              </a:srgbClr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43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4797527"/>
            <a:ext cx="18288000" cy="6124395"/>
            <a:chOff x="0" y="0"/>
            <a:chExt cx="4816593" cy="16130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1613009"/>
            </a:xfrm>
            <a:custGeom>
              <a:avLst/>
              <a:gdLst/>
              <a:ahLst/>
              <a:cxnLst/>
              <a:rect l="l" t="t" r="r" b="b"/>
              <a:pathLst>
                <a:path w="4816592" h="1613009">
                  <a:moveTo>
                    <a:pt x="0" y="0"/>
                  </a:moveTo>
                  <a:lnTo>
                    <a:pt x="4816592" y="0"/>
                  </a:lnTo>
                  <a:lnTo>
                    <a:pt x="4816592" y="1613009"/>
                  </a:lnTo>
                  <a:lnTo>
                    <a:pt x="0" y="1613009"/>
                  </a:lnTo>
                  <a:close/>
                </a:path>
              </a:pathLst>
            </a:custGeom>
            <a:gradFill rotWithShape="1">
              <a:gsLst>
                <a:gs pos="0">
                  <a:srgbClr val="6060FF">
                    <a:alpha val="100000"/>
                  </a:srgbClr>
                </a:gs>
                <a:gs pos="100000">
                  <a:srgbClr val="0001FE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4816593" cy="1622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31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flipH="1">
            <a:off x="6592161" y="5365097"/>
            <a:ext cx="31555" cy="4279608"/>
          </a:xfrm>
          <a:prstGeom prst="line">
            <a:avLst/>
          </a:prstGeom>
          <a:ln w="76200" cap="rnd">
            <a:solidFill>
              <a:srgbClr val="04001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9" name="AutoShape 9"/>
          <p:cNvSpPr/>
          <p:nvPr/>
        </p:nvSpPr>
        <p:spPr>
          <a:xfrm>
            <a:off x="11685829" y="5365378"/>
            <a:ext cx="0" cy="4279608"/>
          </a:xfrm>
          <a:prstGeom prst="line">
            <a:avLst/>
          </a:prstGeom>
          <a:ln w="76200" cap="rnd">
            <a:solidFill>
              <a:srgbClr val="04001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10" name="Freeform 10"/>
          <p:cNvSpPr/>
          <p:nvPr/>
        </p:nvSpPr>
        <p:spPr>
          <a:xfrm>
            <a:off x="7675667" y="3005225"/>
            <a:ext cx="2698392" cy="2698392"/>
          </a:xfrm>
          <a:custGeom>
            <a:avLst/>
            <a:gdLst/>
            <a:ahLst/>
            <a:cxnLst/>
            <a:rect l="l" t="t" r="r" b="b"/>
            <a:pathLst>
              <a:path w="2698392" h="2698392">
                <a:moveTo>
                  <a:pt x="0" y="0"/>
                </a:moveTo>
                <a:lnTo>
                  <a:pt x="2698392" y="0"/>
                </a:lnTo>
                <a:lnTo>
                  <a:pt x="2698392" y="2698392"/>
                </a:lnTo>
                <a:lnTo>
                  <a:pt x="0" y="26983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>
          <a:xfrm>
            <a:off x="2868763" y="3134493"/>
            <a:ext cx="2698392" cy="2698392"/>
          </a:xfrm>
          <a:custGeom>
            <a:avLst/>
            <a:gdLst/>
            <a:ahLst/>
            <a:cxnLst/>
            <a:rect l="l" t="t" r="r" b="b"/>
            <a:pathLst>
              <a:path w="2698392" h="2698392">
                <a:moveTo>
                  <a:pt x="0" y="0"/>
                </a:moveTo>
                <a:lnTo>
                  <a:pt x="2698392" y="0"/>
                </a:lnTo>
                <a:lnTo>
                  <a:pt x="2698392" y="2698392"/>
                </a:lnTo>
                <a:lnTo>
                  <a:pt x="0" y="26983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4" name="Freeform 14"/>
          <p:cNvSpPr/>
          <p:nvPr/>
        </p:nvSpPr>
        <p:spPr>
          <a:xfrm>
            <a:off x="12834319" y="3005225"/>
            <a:ext cx="2698392" cy="2698392"/>
          </a:xfrm>
          <a:custGeom>
            <a:avLst/>
            <a:gdLst/>
            <a:ahLst/>
            <a:cxnLst/>
            <a:rect l="l" t="t" r="r" b="b"/>
            <a:pathLst>
              <a:path w="2698392" h="2698392">
                <a:moveTo>
                  <a:pt x="0" y="0"/>
                </a:moveTo>
                <a:lnTo>
                  <a:pt x="2698392" y="0"/>
                </a:lnTo>
                <a:lnTo>
                  <a:pt x="2698392" y="2698392"/>
                </a:lnTo>
                <a:lnTo>
                  <a:pt x="0" y="26983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7892407" y="3257816"/>
            <a:ext cx="2262101" cy="2262092"/>
            <a:chOff x="0" y="0"/>
            <a:chExt cx="6350000" cy="63499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9" name="Freeform 19"/>
          <p:cNvSpPr/>
          <p:nvPr/>
        </p:nvSpPr>
        <p:spPr>
          <a:xfrm>
            <a:off x="-2721545" y="1227212"/>
            <a:ext cx="6873872" cy="162473"/>
          </a:xfrm>
          <a:custGeom>
            <a:avLst/>
            <a:gdLst/>
            <a:ahLst/>
            <a:cxnLst/>
            <a:rect l="l" t="t" r="r" b="b"/>
            <a:pathLst>
              <a:path w="6873872" h="162473">
                <a:moveTo>
                  <a:pt x="0" y="0"/>
                </a:moveTo>
                <a:lnTo>
                  <a:pt x="6873872" y="0"/>
                </a:lnTo>
                <a:lnTo>
                  <a:pt x="6873872" y="162473"/>
                </a:lnTo>
                <a:lnTo>
                  <a:pt x="0" y="1624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0" name="Freeform 20"/>
          <p:cNvSpPr/>
          <p:nvPr/>
        </p:nvSpPr>
        <p:spPr>
          <a:xfrm rot="-10800000">
            <a:off x="14135673" y="1308449"/>
            <a:ext cx="6873872" cy="162473"/>
          </a:xfrm>
          <a:custGeom>
            <a:avLst/>
            <a:gdLst/>
            <a:ahLst/>
            <a:cxnLst/>
            <a:rect l="l" t="t" r="r" b="b"/>
            <a:pathLst>
              <a:path w="6873872" h="162473">
                <a:moveTo>
                  <a:pt x="0" y="0"/>
                </a:moveTo>
                <a:lnTo>
                  <a:pt x="6873872" y="0"/>
                </a:lnTo>
                <a:lnTo>
                  <a:pt x="6873872" y="162473"/>
                </a:lnTo>
                <a:lnTo>
                  <a:pt x="0" y="1624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23" name="Group 23"/>
          <p:cNvGrpSpPr/>
          <p:nvPr/>
        </p:nvGrpSpPr>
        <p:grpSpPr>
          <a:xfrm>
            <a:off x="2946547" y="5951023"/>
            <a:ext cx="3579868" cy="652455"/>
            <a:chOff x="431835" y="-38100"/>
            <a:chExt cx="4773156" cy="869941"/>
          </a:xfrm>
        </p:grpSpPr>
        <p:sp>
          <p:nvSpPr>
            <p:cNvPr id="24" name="TextBox 24"/>
            <p:cNvSpPr txBox="1"/>
            <p:nvPr/>
          </p:nvSpPr>
          <p:spPr>
            <a:xfrm>
              <a:off x="431835" y="-38100"/>
              <a:ext cx="3215411" cy="474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67"/>
                </a:lnSpc>
              </a:pPr>
              <a:r>
                <a:rPr lang="ru-RU" sz="2119" b="1" dirty="0">
                  <a:solidFill>
                    <a:srgbClr val="FFFFFF"/>
                  </a:solidFill>
                  <a:latin typeface="Montserrat Bold" panose="020B0604020202020204" charset="-52"/>
                  <a:ea typeface="Montserrat Classic Bold"/>
                  <a:cs typeface="Montserrat Classic Bold"/>
                  <a:sym typeface="Montserrat Classic Bold"/>
                </a:rPr>
                <a:t>В.В. Путин</a:t>
              </a:r>
              <a:endParaRPr lang="en-US" sz="2119" b="1" dirty="0">
                <a:solidFill>
                  <a:srgbClr val="FFFFFF"/>
                </a:solidFill>
                <a:latin typeface="Montserrat Bold" panose="020B0604020202020204" charset="-52"/>
                <a:ea typeface="Montserrat Classic Bold"/>
                <a:cs typeface="Montserrat Classic Bold"/>
                <a:sym typeface="Montserrat Classic Bold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125909" y="531159"/>
              <a:ext cx="4079082" cy="3006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889"/>
                </a:lnSpc>
              </a:pPr>
              <a:r>
                <a:rPr lang="en-US" sz="1349" i="1" dirty="0">
                  <a:solidFill>
                    <a:srgbClr val="FFFFFF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Пре</a:t>
              </a:r>
              <a:r>
                <a:rPr lang="ru-RU" sz="1349" i="1" dirty="0">
                  <a:solidFill>
                    <a:srgbClr val="FFFFFF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зидент РФ</a:t>
              </a:r>
              <a:r>
                <a:rPr lang="en-US" sz="1349" i="1" dirty="0">
                  <a:solidFill>
                    <a:srgbClr val="FFFFFF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 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493801" y="5951023"/>
            <a:ext cx="3059312" cy="666260"/>
            <a:chOff x="-1875" y="-38100"/>
            <a:chExt cx="4079082" cy="888348"/>
          </a:xfrm>
        </p:grpSpPr>
        <p:sp>
          <p:nvSpPr>
            <p:cNvPr id="27" name="TextBox 27"/>
            <p:cNvSpPr txBox="1"/>
            <p:nvPr/>
          </p:nvSpPr>
          <p:spPr>
            <a:xfrm>
              <a:off x="219165" y="-38100"/>
              <a:ext cx="3595522" cy="4743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67"/>
                </a:lnSpc>
              </a:pPr>
              <a:r>
                <a:rPr lang="en-US" sz="2119" b="1" dirty="0">
                  <a:solidFill>
                    <a:srgbClr val="FFFFFF"/>
                  </a:solidFill>
                  <a:latin typeface="Montserrat Bold" panose="020B0604020202020204" charset="-52"/>
                  <a:ea typeface="Montserrat Classic Bold"/>
                  <a:cs typeface="Montserrat Classic Bold"/>
                  <a:sym typeface="Montserrat Classic Bold"/>
                </a:rPr>
                <a:t>О.Б.</a:t>
              </a:r>
              <a:r>
                <a:rPr lang="ru-RU" sz="2119" b="1" dirty="0">
                  <a:solidFill>
                    <a:srgbClr val="FFFFFF"/>
                  </a:solidFill>
                  <a:latin typeface="Montserrat Bold" panose="020B0604020202020204" charset="-52"/>
                  <a:ea typeface="Montserrat Classic Bold"/>
                  <a:cs typeface="Montserrat Classic Bold"/>
                  <a:sym typeface="Montserrat Classic Bold"/>
                </a:rPr>
                <a:t> </a:t>
              </a:r>
              <a:r>
                <a:rPr lang="en-US" sz="2119" b="1" dirty="0">
                  <a:solidFill>
                    <a:srgbClr val="FFFFFF"/>
                  </a:solidFill>
                  <a:latin typeface="Montserrat Bold" panose="020B0604020202020204" charset="-52"/>
                  <a:ea typeface="Montserrat Classic Bold"/>
                  <a:cs typeface="Montserrat Classic Bold"/>
                  <a:sym typeface="Montserrat Classic Bold"/>
                </a:rPr>
                <a:t>Любимова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-1875" y="561290"/>
              <a:ext cx="4079082" cy="2889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89"/>
                </a:lnSpc>
              </a:pPr>
              <a:r>
                <a:rPr lang="en-US" sz="1349" i="1" dirty="0">
                  <a:solidFill>
                    <a:srgbClr val="FFFFFF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Министр культуры РФ 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2988167" y="5951023"/>
            <a:ext cx="2651694" cy="784177"/>
            <a:chOff x="173999" y="-38100"/>
            <a:chExt cx="3535592" cy="1045571"/>
          </a:xfrm>
        </p:grpSpPr>
        <p:sp>
          <p:nvSpPr>
            <p:cNvPr id="31" name="TextBox 31"/>
            <p:cNvSpPr txBox="1"/>
            <p:nvPr/>
          </p:nvSpPr>
          <p:spPr>
            <a:xfrm>
              <a:off x="427479" y="-38100"/>
              <a:ext cx="3185425" cy="5129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78"/>
                </a:lnSpc>
              </a:pPr>
              <a:r>
                <a:rPr lang="ru-RU" sz="2127" b="1" dirty="0">
                  <a:solidFill>
                    <a:srgbClr val="FFFFFF"/>
                  </a:solidFill>
                  <a:latin typeface="Montserrat Bold" panose="020B0604020202020204" charset="-52"/>
                  <a:ea typeface="Montserrat Classic Bold"/>
                  <a:cs typeface="Montserrat Classic Bold"/>
                  <a:sym typeface="Montserrat Classic Bold"/>
                </a:rPr>
                <a:t>М.В. Мишустин</a:t>
              </a:r>
              <a:endParaRPr lang="en-US" sz="2127" b="1" dirty="0">
                <a:solidFill>
                  <a:srgbClr val="FFFFFF"/>
                </a:solidFill>
                <a:latin typeface="Montserrat Bold" panose="020B0604020202020204" charset="-52"/>
                <a:ea typeface="Montserrat Classic Bold"/>
                <a:cs typeface="Montserrat Classic Bold"/>
                <a:sym typeface="Montserrat Classic Bold"/>
              </a:endParaRP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73999" y="460312"/>
              <a:ext cx="3535592" cy="547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57"/>
                </a:lnSpc>
              </a:pPr>
              <a:r>
                <a:rPr lang="ru-RU" sz="1354" i="1" dirty="0">
                  <a:solidFill>
                    <a:srgbClr val="FFFFFF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Председатель правительства РФ</a:t>
              </a:r>
              <a:endParaRPr lang="en-US" sz="1354" i="1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endParaRPr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4889398" y="1066800"/>
            <a:ext cx="8509205" cy="679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1"/>
              </a:lnSpc>
            </a:pPr>
            <a:r>
              <a:rPr lang="en-US" sz="4728">
                <a:solidFill>
                  <a:srgbClr val="FFFFFF"/>
                </a:solidFill>
                <a:latin typeface="Archive"/>
                <a:ea typeface="Archive"/>
                <a:cs typeface="Archive"/>
                <a:sym typeface="Archive"/>
              </a:rPr>
              <a:t>КРЕАТИВНЫЕ ИНДУСТРИИ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879001" y="1832872"/>
            <a:ext cx="14529999" cy="502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3600">
                <a:solidFill>
                  <a:srgbClr val="FFFFFF"/>
                </a:solidFill>
                <a:latin typeface="Archive"/>
                <a:ea typeface="Archive"/>
                <a:cs typeface="Archive"/>
                <a:sym typeface="Archive"/>
              </a:rPr>
              <a:t> это не только про творчество, это про новую экономику</a:t>
            </a:r>
          </a:p>
        </p:txBody>
      </p:sp>
      <p:sp>
        <p:nvSpPr>
          <p:cNvPr id="35" name="Freeform 35"/>
          <p:cNvSpPr/>
          <p:nvPr/>
        </p:nvSpPr>
        <p:spPr>
          <a:xfrm>
            <a:off x="16938480" y="9054757"/>
            <a:ext cx="467003" cy="467003"/>
          </a:xfrm>
          <a:custGeom>
            <a:avLst/>
            <a:gdLst/>
            <a:ahLst/>
            <a:cxnLst/>
            <a:rect l="l" t="t" r="r" b="b"/>
            <a:pathLst>
              <a:path w="467003" h="467003">
                <a:moveTo>
                  <a:pt x="0" y="0"/>
                </a:moveTo>
                <a:lnTo>
                  <a:pt x="467003" y="0"/>
                </a:lnTo>
                <a:lnTo>
                  <a:pt x="467003" y="467002"/>
                </a:lnTo>
                <a:lnTo>
                  <a:pt x="0" y="4670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36" name="Freeform 36"/>
          <p:cNvSpPr/>
          <p:nvPr/>
        </p:nvSpPr>
        <p:spPr>
          <a:xfrm>
            <a:off x="17110959" y="9157850"/>
            <a:ext cx="122046" cy="200900"/>
          </a:xfrm>
          <a:custGeom>
            <a:avLst/>
            <a:gdLst/>
            <a:ahLst/>
            <a:cxnLst/>
            <a:rect l="l" t="t" r="r" b="b"/>
            <a:pathLst>
              <a:path w="122046" h="200900">
                <a:moveTo>
                  <a:pt x="0" y="0"/>
                </a:moveTo>
                <a:lnTo>
                  <a:pt x="122047" y="0"/>
                </a:lnTo>
                <a:lnTo>
                  <a:pt x="122047" y="200900"/>
                </a:lnTo>
                <a:lnTo>
                  <a:pt x="0" y="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9" name="TextBox 15"/>
          <p:cNvSpPr txBox="1"/>
          <p:nvPr/>
        </p:nvSpPr>
        <p:spPr>
          <a:xfrm>
            <a:off x="2077357" y="6900502"/>
            <a:ext cx="3796000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13622" lvl="1" algn="ctr">
              <a:lnSpc>
                <a:spcPts val="2770"/>
              </a:lnSpc>
            </a:pPr>
            <a:r>
              <a:rPr lang="ru-RU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«… успешное будущее человека зависит от качественного образования и разностороннего развития»</a:t>
            </a:r>
          </a:p>
        </p:txBody>
      </p:sp>
      <p:sp>
        <p:nvSpPr>
          <p:cNvPr id="40" name="TextBox 15"/>
          <p:cNvSpPr txBox="1"/>
          <p:nvPr/>
        </p:nvSpPr>
        <p:spPr>
          <a:xfrm>
            <a:off x="7187914" y="6905979"/>
            <a:ext cx="3673896" cy="28461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13622" lvl="1" algn="ctr">
              <a:lnSpc>
                <a:spcPts val="2770"/>
              </a:lnSpc>
            </a:pPr>
            <a:r>
              <a:rPr lang="ru-RU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«…творческие вузы России по-прежнему привлекают молодежь многих стран мира, причем число иностранных абитуриентов быстро растет»</a:t>
            </a:r>
          </a:p>
        </p:txBody>
      </p:sp>
      <p:sp>
        <p:nvSpPr>
          <p:cNvPr id="41" name="TextBox 15"/>
          <p:cNvSpPr txBox="1"/>
          <p:nvPr/>
        </p:nvSpPr>
        <p:spPr>
          <a:xfrm>
            <a:off x="12285514" y="6894186"/>
            <a:ext cx="3796000" cy="28461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13622" lvl="1" algn="ctr">
              <a:lnSpc>
                <a:spcPts val="2770"/>
              </a:lnSpc>
            </a:pPr>
            <a:r>
              <a:rPr lang="ru-RU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«…к 2030 году увеличить долю креативных индустрий в российской экономике с нынешних 2,2 до 6%, а также увеличить долю граждан, занятых в творческих профессиях, с 4,6 до 15%»</a:t>
            </a:r>
          </a:p>
        </p:txBody>
      </p:sp>
      <p:grpSp>
        <p:nvGrpSpPr>
          <p:cNvPr id="15" name="Group 7">
            <a:extLst>
              <a:ext uri="{FF2B5EF4-FFF2-40B4-BE49-F238E27FC236}">
                <a16:creationId xmlns:a16="http://schemas.microsoft.com/office/drawing/2014/main" id="{D4551AB7-6F44-9A8B-063C-5EBDC2D492AE}"/>
              </a:ext>
            </a:extLst>
          </p:cNvPr>
          <p:cNvGrpSpPr>
            <a:grpSpLocks noChangeAspect="1"/>
          </p:cNvGrpSpPr>
          <p:nvPr/>
        </p:nvGrpSpPr>
        <p:grpSpPr>
          <a:xfrm>
            <a:off x="3069875" y="3328192"/>
            <a:ext cx="2298049" cy="2298039"/>
            <a:chOff x="0" y="0"/>
            <a:chExt cx="6350000" cy="6349975"/>
          </a:xfrm>
        </p:grpSpPr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0E338C79-8A0A-48AE-0E79-E7262C3DCCDD}"/>
                </a:ext>
              </a:extLst>
            </p:cNvPr>
            <p:cNvSpPr/>
            <p:nvPr/>
          </p:nvSpPr>
          <p:spPr>
            <a:xfrm flipH="1"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0" y="3175025"/>
                  </a:moveTo>
                  <a:cubicBezTo>
                    <a:pt x="0" y="4928451"/>
                    <a:pt x="1421524" y="6349974"/>
                    <a:pt x="3175000" y="6349974"/>
                  </a:cubicBezTo>
                  <a:cubicBezTo>
                    <a:pt x="4928502" y="6349974"/>
                    <a:pt x="6350000" y="4928451"/>
                    <a:pt x="6350000" y="3175025"/>
                  </a:cubicBezTo>
                  <a:cubicBezTo>
                    <a:pt x="6350000" y="1421511"/>
                    <a:pt x="4928502" y="0"/>
                    <a:pt x="3175000" y="0"/>
                  </a:cubicBezTo>
                  <a:cubicBezTo>
                    <a:pt x="1421499" y="0"/>
                    <a:pt x="0" y="1421511"/>
                    <a:pt x="0" y="3175025"/>
                  </a:cubicBezTo>
                  <a:close/>
                </a:path>
              </a:pathLst>
            </a:custGeom>
            <a:blipFill>
              <a:blip r:embed="rId11"/>
              <a:stretch>
                <a:fillRect l="-16712" r="-16712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3049042" y="3221827"/>
            <a:ext cx="2262101" cy="2262092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8F9666A7-431F-D7E9-4F7A-C4566C40007B}"/>
              </a:ext>
            </a:extLst>
          </p:cNvPr>
          <p:cNvSpPr txBox="1"/>
          <p:nvPr/>
        </p:nvSpPr>
        <p:spPr>
          <a:xfrm>
            <a:off x="17678400" y="9717582"/>
            <a:ext cx="285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86CB4B4D-7CA3-9044-876B-883B54F8677D}" type="slidenum">
              <a:rPr lang="ru-RU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4</a:t>
            </a:fld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507986" flipH="1">
            <a:off x="-8486328" y="2638436"/>
            <a:ext cx="19030056" cy="7681223"/>
          </a:xfrm>
          <a:custGeom>
            <a:avLst/>
            <a:gdLst/>
            <a:ahLst/>
            <a:cxnLst/>
            <a:rect l="l" t="t" r="r" b="b"/>
            <a:pathLst>
              <a:path w="19030056" h="7681223">
                <a:moveTo>
                  <a:pt x="19030056" y="0"/>
                </a:moveTo>
                <a:lnTo>
                  <a:pt x="0" y="0"/>
                </a:lnTo>
                <a:lnTo>
                  <a:pt x="0" y="7681223"/>
                </a:lnTo>
                <a:lnTo>
                  <a:pt x="19030056" y="7681223"/>
                </a:lnTo>
                <a:lnTo>
                  <a:pt x="19030056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 rot="-2507986" flipH="1">
            <a:off x="12376733" y="2513279"/>
            <a:ext cx="13032627" cy="5260442"/>
          </a:xfrm>
          <a:custGeom>
            <a:avLst/>
            <a:gdLst/>
            <a:ahLst/>
            <a:cxnLst/>
            <a:rect l="l" t="t" r="r" b="b"/>
            <a:pathLst>
              <a:path w="13032627" h="5260442">
                <a:moveTo>
                  <a:pt x="13032627" y="0"/>
                </a:moveTo>
                <a:lnTo>
                  <a:pt x="0" y="0"/>
                </a:lnTo>
                <a:lnTo>
                  <a:pt x="0" y="5260442"/>
                </a:lnTo>
                <a:lnTo>
                  <a:pt x="13032627" y="5260442"/>
                </a:lnTo>
                <a:lnTo>
                  <a:pt x="13032627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Freeform 5"/>
          <p:cNvSpPr/>
          <p:nvPr/>
        </p:nvSpPr>
        <p:spPr>
          <a:xfrm>
            <a:off x="16930687" y="9024799"/>
            <a:ext cx="467003" cy="467003"/>
          </a:xfrm>
          <a:custGeom>
            <a:avLst/>
            <a:gdLst/>
            <a:ahLst/>
            <a:cxnLst/>
            <a:rect l="l" t="t" r="r" b="b"/>
            <a:pathLst>
              <a:path w="467003" h="467003">
                <a:moveTo>
                  <a:pt x="0" y="0"/>
                </a:moveTo>
                <a:lnTo>
                  <a:pt x="467003" y="0"/>
                </a:lnTo>
                <a:lnTo>
                  <a:pt x="467003" y="467002"/>
                </a:lnTo>
                <a:lnTo>
                  <a:pt x="0" y="4670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" name="Freeform 6"/>
          <p:cNvSpPr/>
          <p:nvPr/>
        </p:nvSpPr>
        <p:spPr>
          <a:xfrm>
            <a:off x="17110959" y="9157850"/>
            <a:ext cx="122046" cy="200900"/>
          </a:xfrm>
          <a:custGeom>
            <a:avLst/>
            <a:gdLst/>
            <a:ahLst/>
            <a:cxnLst/>
            <a:rect l="l" t="t" r="r" b="b"/>
            <a:pathLst>
              <a:path w="122046" h="200900">
                <a:moveTo>
                  <a:pt x="0" y="0"/>
                </a:moveTo>
                <a:lnTo>
                  <a:pt x="122047" y="0"/>
                </a:lnTo>
                <a:lnTo>
                  <a:pt x="122047" y="200900"/>
                </a:lnTo>
                <a:lnTo>
                  <a:pt x="0" y="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7" name="Freeform 7"/>
          <p:cNvSpPr/>
          <p:nvPr/>
        </p:nvSpPr>
        <p:spPr>
          <a:xfrm>
            <a:off x="1169228" y="1741596"/>
            <a:ext cx="7283203" cy="7283203"/>
          </a:xfrm>
          <a:custGeom>
            <a:avLst/>
            <a:gdLst/>
            <a:ahLst/>
            <a:cxnLst/>
            <a:rect l="l" t="t" r="r" b="b"/>
            <a:pathLst>
              <a:path w="7283203" h="7283203">
                <a:moveTo>
                  <a:pt x="0" y="0"/>
                </a:moveTo>
                <a:lnTo>
                  <a:pt x="7283203" y="0"/>
                </a:lnTo>
                <a:lnTo>
                  <a:pt x="7283203" y="7283203"/>
                </a:lnTo>
                <a:lnTo>
                  <a:pt x="0" y="72832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8" name="Group 8"/>
          <p:cNvGrpSpPr/>
          <p:nvPr/>
        </p:nvGrpSpPr>
        <p:grpSpPr>
          <a:xfrm>
            <a:off x="457200" y="1393845"/>
            <a:ext cx="8800062" cy="7964905"/>
            <a:chOff x="-89749" y="-66592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-89749" y="-66592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2" name="Freeform 12"/>
          <p:cNvSpPr/>
          <p:nvPr/>
        </p:nvSpPr>
        <p:spPr>
          <a:xfrm>
            <a:off x="6601454" y="643746"/>
            <a:ext cx="661159" cy="769908"/>
          </a:xfrm>
          <a:custGeom>
            <a:avLst/>
            <a:gdLst/>
            <a:ahLst/>
            <a:cxnLst/>
            <a:rect l="l" t="t" r="r" b="b"/>
            <a:pathLst>
              <a:path w="661159" h="769908">
                <a:moveTo>
                  <a:pt x="0" y="0"/>
                </a:moveTo>
                <a:lnTo>
                  <a:pt x="661158" y="0"/>
                </a:lnTo>
                <a:lnTo>
                  <a:pt x="661158" y="769908"/>
                </a:lnTo>
                <a:lnTo>
                  <a:pt x="0" y="7699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3" name="Freeform 13"/>
          <p:cNvSpPr/>
          <p:nvPr/>
        </p:nvSpPr>
        <p:spPr>
          <a:xfrm>
            <a:off x="14054846" y="8843409"/>
            <a:ext cx="661159" cy="769908"/>
          </a:xfrm>
          <a:custGeom>
            <a:avLst/>
            <a:gdLst/>
            <a:ahLst/>
            <a:cxnLst/>
            <a:rect l="l" t="t" r="r" b="b"/>
            <a:pathLst>
              <a:path w="661159" h="769908">
                <a:moveTo>
                  <a:pt x="0" y="0"/>
                </a:moveTo>
                <a:lnTo>
                  <a:pt x="661158" y="0"/>
                </a:lnTo>
                <a:lnTo>
                  <a:pt x="661158" y="769909"/>
                </a:lnTo>
                <a:lnTo>
                  <a:pt x="0" y="7699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4" name="TextBox 14"/>
          <p:cNvSpPr txBox="1"/>
          <p:nvPr/>
        </p:nvSpPr>
        <p:spPr>
          <a:xfrm>
            <a:off x="14987423" y="1181373"/>
            <a:ext cx="1275835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001446"/>
                </a:solidFill>
                <a:latin typeface="Montserrat"/>
                <a:ea typeface="Montserrat"/>
                <a:cs typeface="Montserrat"/>
                <a:sym typeface="Montserrat"/>
              </a:rPr>
              <a:t>Search . . 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792632" y="2867596"/>
            <a:ext cx="7318327" cy="6104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13622" lvl="1" algn="just">
              <a:lnSpc>
                <a:spcPts val="2770"/>
              </a:lnSpc>
            </a:pPr>
            <a:r>
              <a:rPr lang="ru-RU" sz="1978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Продвижение российских образовательных услуг, культуры и творческих (креативных) индустрий, популяризирующих материальное </a:t>
            </a:r>
            <a:br>
              <a:rPr lang="ru-RU" sz="1978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978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и нематериальное культурное наследие народов Российской Федерации, сохранения самобытности, исторической памяти и преемственности поколений</a:t>
            </a:r>
          </a:p>
          <a:p>
            <a:pPr marL="213622" lvl="1" algn="just">
              <a:lnSpc>
                <a:spcPts val="2770"/>
              </a:lnSpc>
            </a:pPr>
            <a:endParaRPr lang="ru-RU" sz="1978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13622" lvl="1" algn="just">
              <a:lnSpc>
                <a:spcPts val="2770"/>
              </a:lnSpc>
            </a:pPr>
            <a:endParaRPr lang="ru-RU" sz="1978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13622" lvl="1" algn="just">
              <a:lnSpc>
                <a:spcPts val="2770"/>
              </a:lnSpc>
            </a:pPr>
            <a:endParaRPr lang="ru-RU" sz="1978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13622" lvl="1" algn="just">
              <a:lnSpc>
                <a:spcPts val="2770"/>
              </a:lnSpc>
            </a:pPr>
            <a:endParaRPr lang="ru-RU" sz="1978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13622" lvl="1" algn="just">
              <a:lnSpc>
                <a:spcPts val="2770"/>
              </a:lnSpc>
            </a:pPr>
            <a:r>
              <a:rPr lang="ru-RU" sz="1978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Тема III сезона Олимпиады – «Креативный код и межкультурный диалог: синтез традиций и инноваций» направлена на развитие международного сотрудничества в сфере культуры и творческих индустрий, трансформацию культурного наследия в инновационные формы творческой </a:t>
            </a:r>
            <a:r>
              <a:rPr lang="ru-RU" sz="1978" dirty="0" smtClean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деятельности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792632" y="1085850"/>
            <a:ext cx="6084477" cy="1699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ru-RU" sz="6000" dirty="0">
                <a:solidFill>
                  <a:srgbClr val="FFFFFF"/>
                </a:solidFill>
                <a:latin typeface="Archive"/>
                <a:ea typeface="Archive"/>
                <a:cs typeface="Archive"/>
                <a:sym typeface="Archive"/>
              </a:rPr>
              <a:t>Цель Олимпиады </a:t>
            </a:r>
            <a:endParaRPr lang="en-US" sz="6000" dirty="0">
              <a:solidFill>
                <a:srgbClr val="FFFFFF"/>
              </a:solidFill>
              <a:latin typeface="Archive"/>
              <a:ea typeface="Archive"/>
              <a:cs typeface="Archive"/>
              <a:sym typeface="Archive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792632" y="1842552"/>
            <a:ext cx="6084477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>
                <a:solidFill>
                  <a:srgbClr val="6060FF"/>
                </a:solidFill>
                <a:latin typeface="Archive"/>
                <a:ea typeface="Archive"/>
                <a:cs typeface="Archive"/>
                <a:sym typeface="Archive"/>
              </a:rPr>
              <a:t>ОЛИМПИАДЫ</a:t>
            </a:r>
          </a:p>
        </p:txBody>
      </p:sp>
      <p:sp>
        <p:nvSpPr>
          <p:cNvPr id="18" name="Freeform 18"/>
          <p:cNvSpPr/>
          <p:nvPr/>
        </p:nvSpPr>
        <p:spPr>
          <a:xfrm>
            <a:off x="1028700" y="841078"/>
            <a:ext cx="948475" cy="947290"/>
          </a:xfrm>
          <a:custGeom>
            <a:avLst/>
            <a:gdLst/>
            <a:ahLst/>
            <a:cxnLst/>
            <a:rect l="l" t="t" r="r" b="b"/>
            <a:pathLst>
              <a:path w="948475" h="947290">
                <a:moveTo>
                  <a:pt x="0" y="0"/>
                </a:moveTo>
                <a:lnTo>
                  <a:pt x="948475" y="0"/>
                </a:lnTo>
                <a:lnTo>
                  <a:pt x="948475" y="947289"/>
                </a:lnTo>
                <a:lnTo>
                  <a:pt x="0" y="9472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08544"/>
            <a:ext cx="8230472" cy="7549305"/>
          </a:xfrm>
          <a:prstGeom prst="ellipse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FE5E5C6-1F41-FA13-DA7E-A48014D30D82}"/>
              </a:ext>
            </a:extLst>
          </p:cNvPr>
          <p:cNvSpPr txBox="1"/>
          <p:nvPr/>
        </p:nvSpPr>
        <p:spPr>
          <a:xfrm>
            <a:off x="17678400" y="9717582"/>
            <a:ext cx="285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86CB4B4D-7CA3-9044-876B-883B54F8677D}" type="slidenum">
              <a:rPr lang="ru-RU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5</a:t>
            </a:fld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930687" y="9024799"/>
            <a:ext cx="467003" cy="467003"/>
          </a:xfrm>
          <a:custGeom>
            <a:avLst/>
            <a:gdLst/>
            <a:ahLst/>
            <a:cxnLst/>
            <a:rect l="l" t="t" r="r" b="b"/>
            <a:pathLst>
              <a:path w="467003" h="467003">
                <a:moveTo>
                  <a:pt x="0" y="0"/>
                </a:moveTo>
                <a:lnTo>
                  <a:pt x="467003" y="0"/>
                </a:lnTo>
                <a:lnTo>
                  <a:pt x="467003" y="467002"/>
                </a:lnTo>
                <a:lnTo>
                  <a:pt x="0" y="467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17110959" y="9157850"/>
            <a:ext cx="122046" cy="200900"/>
          </a:xfrm>
          <a:custGeom>
            <a:avLst/>
            <a:gdLst/>
            <a:ahLst/>
            <a:cxnLst/>
            <a:rect l="l" t="t" r="r" b="b"/>
            <a:pathLst>
              <a:path w="122046" h="200900">
                <a:moveTo>
                  <a:pt x="0" y="0"/>
                </a:moveTo>
                <a:lnTo>
                  <a:pt x="122047" y="0"/>
                </a:lnTo>
                <a:lnTo>
                  <a:pt x="122047" y="200900"/>
                </a:lnTo>
                <a:lnTo>
                  <a:pt x="0" y="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 rot="-2507986">
            <a:off x="6916508" y="-3422525"/>
            <a:ext cx="22055617" cy="8902449"/>
          </a:xfrm>
          <a:custGeom>
            <a:avLst/>
            <a:gdLst/>
            <a:ahLst/>
            <a:cxnLst/>
            <a:rect l="l" t="t" r="r" b="b"/>
            <a:pathLst>
              <a:path w="22055617" h="8902449">
                <a:moveTo>
                  <a:pt x="0" y="0"/>
                </a:moveTo>
                <a:lnTo>
                  <a:pt x="22055617" y="0"/>
                </a:lnTo>
                <a:lnTo>
                  <a:pt x="22055617" y="8902450"/>
                </a:lnTo>
                <a:lnTo>
                  <a:pt x="0" y="89024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0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Freeform 5"/>
          <p:cNvSpPr/>
          <p:nvPr/>
        </p:nvSpPr>
        <p:spPr>
          <a:xfrm rot="-2507986" flipH="1">
            <a:off x="-14705112" y="230884"/>
            <a:ext cx="19030056" cy="7681223"/>
          </a:xfrm>
          <a:custGeom>
            <a:avLst/>
            <a:gdLst/>
            <a:ahLst/>
            <a:cxnLst/>
            <a:rect l="l" t="t" r="r" b="b"/>
            <a:pathLst>
              <a:path w="19030056" h="7681223">
                <a:moveTo>
                  <a:pt x="19030056" y="0"/>
                </a:moveTo>
                <a:lnTo>
                  <a:pt x="0" y="0"/>
                </a:lnTo>
                <a:lnTo>
                  <a:pt x="0" y="7681223"/>
                </a:lnTo>
                <a:lnTo>
                  <a:pt x="19030056" y="7681223"/>
                </a:lnTo>
                <a:lnTo>
                  <a:pt x="19030056" y="0"/>
                </a:lnTo>
                <a:close/>
              </a:path>
            </a:pathLst>
          </a:custGeom>
          <a:blipFill>
            <a:blip r:embed="rId6">
              <a:alphaModFix amt="30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6" name="Group 6"/>
          <p:cNvGrpSpPr/>
          <p:nvPr/>
        </p:nvGrpSpPr>
        <p:grpSpPr>
          <a:xfrm>
            <a:off x="6756448" y="3122030"/>
            <a:ext cx="4329956" cy="6388832"/>
            <a:chOff x="0" y="0"/>
            <a:chExt cx="1741971" cy="25702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41971" cy="2570270"/>
            </a:xfrm>
            <a:custGeom>
              <a:avLst/>
              <a:gdLst/>
              <a:ahLst/>
              <a:cxnLst/>
              <a:rect l="l" t="t" r="r" b="b"/>
              <a:pathLst>
                <a:path w="1741971" h="2570270">
                  <a:moveTo>
                    <a:pt x="1617510" y="2570270"/>
                  </a:moveTo>
                  <a:lnTo>
                    <a:pt x="124460" y="2570270"/>
                  </a:lnTo>
                  <a:cubicBezTo>
                    <a:pt x="55880" y="2570270"/>
                    <a:pt x="0" y="2514390"/>
                    <a:pt x="0" y="244581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17511" y="0"/>
                  </a:lnTo>
                  <a:cubicBezTo>
                    <a:pt x="1686091" y="0"/>
                    <a:pt x="1741971" y="55880"/>
                    <a:pt x="1741971" y="124460"/>
                  </a:cubicBezTo>
                  <a:lnTo>
                    <a:pt x="1741971" y="2445810"/>
                  </a:lnTo>
                  <a:cubicBezTo>
                    <a:pt x="1741971" y="2514390"/>
                    <a:pt x="1686091" y="2570270"/>
                    <a:pt x="1617511" y="2570270"/>
                  </a:cubicBezTo>
                  <a:close/>
                </a:path>
              </a:pathLst>
            </a:custGeom>
            <a:gradFill rotWithShape="1">
              <a:gsLst>
                <a:gs pos="0">
                  <a:srgbClr val="6060FF">
                    <a:alpha val="100000"/>
                  </a:srgbClr>
                </a:gs>
                <a:gs pos="100000">
                  <a:srgbClr val="0001FE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459311" y="3671027"/>
            <a:ext cx="4329956" cy="5454881"/>
            <a:chOff x="0" y="0"/>
            <a:chExt cx="1741971" cy="219453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41971" cy="2194536"/>
            </a:xfrm>
            <a:custGeom>
              <a:avLst/>
              <a:gdLst/>
              <a:ahLst/>
              <a:cxnLst/>
              <a:rect l="l" t="t" r="r" b="b"/>
              <a:pathLst>
                <a:path w="1741971" h="2194536">
                  <a:moveTo>
                    <a:pt x="1617510" y="2194535"/>
                  </a:moveTo>
                  <a:lnTo>
                    <a:pt x="124460" y="2194535"/>
                  </a:lnTo>
                  <a:cubicBezTo>
                    <a:pt x="55880" y="2194535"/>
                    <a:pt x="0" y="2138656"/>
                    <a:pt x="0" y="207007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17511" y="0"/>
                  </a:lnTo>
                  <a:cubicBezTo>
                    <a:pt x="1686091" y="0"/>
                    <a:pt x="1741971" y="55880"/>
                    <a:pt x="1741971" y="124460"/>
                  </a:cubicBezTo>
                  <a:lnTo>
                    <a:pt x="1741971" y="2070076"/>
                  </a:lnTo>
                  <a:cubicBezTo>
                    <a:pt x="1741971" y="2138656"/>
                    <a:pt x="1686091" y="2194536"/>
                    <a:pt x="1617511" y="219453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055017" y="3671027"/>
            <a:ext cx="4329956" cy="5454881"/>
            <a:chOff x="0" y="0"/>
            <a:chExt cx="1741971" cy="219453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41971" cy="2194536"/>
            </a:xfrm>
            <a:custGeom>
              <a:avLst/>
              <a:gdLst/>
              <a:ahLst/>
              <a:cxnLst/>
              <a:rect l="l" t="t" r="r" b="b"/>
              <a:pathLst>
                <a:path w="1741971" h="2194536">
                  <a:moveTo>
                    <a:pt x="1617510" y="2194535"/>
                  </a:moveTo>
                  <a:lnTo>
                    <a:pt x="124460" y="2194535"/>
                  </a:lnTo>
                  <a:cubicBezTo>
                    <a:pt x="55880" y="2194535"/>
                    <a:pt x="0" y="2138656"/>
                    <a:pt x="0" y="207007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17511" y="0"/>
                  </a:lnTo>
                  <a:cubicBezTo>
                    <a:pt x="1686091" y="0"/>
                    <a:pt x="1741971" y="55880"/>
                    <a:pt x="1741971" y="124460"/>
                  </a:cubicBezTo>
                  <a:lnTo>
                    <a:pt x="1741971" y="2070076"/>
                  </a:lnTo>
                  <a:cubicBezTo>
                    <a:pt x="1741971" y="2138656"/>
                    <a:pt x="1686091" y="2194536"/>
                    <a:pt x="1617511" y="219453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7049045" y="3506984"/>
            <a:ext cx="3718462" cy="371846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88900" y="88900"/>
              <a:ext cx="6172200" cy="6172200"/>
            </a:xfrm>
            <a:custGeom>
              <a:avLst/>
              <a:gdLst/>
              <a:ahLst/>
              <a:cxnLst/>
              <a:rect l="l" t="t" r="r" b="b"/>
              <a:pathLst>
                <a:path w="6172200" h="6172200">
                  <a:moveTo>
                    <a:pt x="6172200" y="5864860"/>
                  </a:moveTo>
                  <a:cubicBezTo>
                    <a:pt x="6172200" y="6033770"/>
                    <a:pt x="6035040" y="6170930"/>
                    <a:pt x="5866130" y="6170930"/>
                  </a:cubicBezTo>
                  <a:lnTo>
                    <a:pt x="307340" y="6170930"/>
                  </a:lnTo>
                  <a:cubicBezTo>
                    <a:pt x="137160" y="6172200"/>
                    <a:pt x="0" y="6035040"/>
                    <a:pt x="0" y="5864860"/>
                  </a:cubicBezTo>
                  <a:lnTo>
                    <a:pt x="0" y="307340"/>
                  </a:lnTo>
                  <a:cubicBezTo>
                    <a:pt x="0" y="137160"/>
                    <a:pt x="137160" y="0"/>
                    <a:pt x="307340" y="0"/>
                  </a:cubicBezTo>
                  <a:lnTo>
                    <a:pt x="5866130" y="0"/>
                  </a:lnTo>
                  <a:cubicBezTo>
                    <a:pt x="6035040" y="0"/>
                    <a:pt x="6172200" y="137160"/>
                    <a:pt x="6172200" y="307340"/>
                  </a:cubicBezTo>
                  <a:lnTo>
                    <a:pt x="6172200" y="5864860"/>
                  </a:lnTo>
                  <a:close/>
                </a:path>
              </a:pathLst>
            </a:custGeom>
            <a:blipFill>
              <a:blip r:embed="rId8"/>
              <a:stretch>
                <a:fillRect l="-24984" r="-24984"/>
              </a:stretch>
            </a:blipFill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953760" y="6350000"/>
                  </a:moveTo>
                  <a:lnTo>
                    <a:pt x="396240" y="6350000"/>
                  </a:lnTo>
                  <a:cubicBezTo>
                    <a:pt x="177800" y="6350000"/>
                    <a:pt x="0" y="6172200"/>
                    <a:pt x="0" y="5953760"/>
                  </a:cubicBezTo>
                  <a:lnTo>
                    <a:pt x="0" y="396240"/>
                  </a:lnTo>
                  <a:cubicBezTo>
                    <a:pt x="0" y="177800"/>
                    <a:pt x="177800" y="0"/>
                    <a:pt x="396240" y="0"/>
                  </a:cubicBezTo>
                  <a:lnTo>
                    <a:pt x="5955030" y="0"/>
                  </a:lnTo>
                  <a:cubicBezTo>
                    <a:pt x="6172200" y="0"/>
                    <a:pt x="6350000" y="177800"/>
                    <a:pt x="6350000" y="396240"/>
                  </a:cubicBezTo>
                  <a:lnTo>
                    <a:pt x="6350000" y="5955030"/>
                  </a:lnTo>
                  <a:cubicBezTo>
                    <a:pt x="6350000" y="6172200"/>
                    <a:pt x="6172200" y="6350000"/>
                    <a:pt x="5953760" y="6350000"/>
                  </a:cubicBezTo>
                  <a:close/>
                  <a:moveTo>
                    <a:pt x="396240" y="179070"/>
                  </a:moveTo>
                  <a:cubicBezTo>
                    <a:pt x="276860" y="179070"/>
                    <a:pt x="179070" y="276860"/>
                    <a:pt x="179070" y="396240"/>
                  </a:cubicBezTo>
                  <a:lnTo>
                    <a:pt x="179070" y="5955030"/>
                  </a:lnTo>
                  <a:cubicBezTo>
                    <a:pt x="179070" y="6074410"/>
                    <a:pt x="276860" y="6172200"/>
                    <a:pt x="396240" y="6172200"/>
                  </a:cubicBezTo>
                  <a:lnTo>
                    <a:pt x="5955030" y="6172200"/>
                  </a:lnTo>
                  <a:cubicBezTo>
                    <a:pt x="6074410" y="6172200"/>
                    <a:pt x="6172200" y="6074410"/>
                    <a:pt x="6172200" y="5955030"/>
                  </a:cubicBezTo>
                  <a:lnTo>
                    <a:pt x="6172200" y="396240"/>
                  </a:lnTo>
                  <a:cubicBezTo>
                    <a:pt x="6172200" y="276860"/>
                    <a:pt x="6074410" y="179070"/>
                    <a:pt x="5955030" y="179070"/>
                  </a:cubicBezTo>
                  <a:lnTo>
                    <a:pt x="396240" y="1790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5" name="Freeform 15"/>
          <p:cNvSpPr/>
          <p:nvPr/>
        </p:nvSpPr>
        <p:spPr>
          <a:xfrm>
            <a:off x="16751921" y="3122030"/>
            <a:ext cx="661159" cy="769908"/>
          </a:xfrm>
          <a:custGeom>
            <a:avLst/>
            <a:gdLst/>
            <a:ahLst/>
            <a:cxnLst/>
            <a:rect l="l" t="t" r="r" b="b"/>
            <a:pathLst>
              <a:path w="661159" h="769908">
                <a:moveTo>
                  <a:pt x="0" y="0"/>
                </a:moveTo>
                <a:lnTo>
                  <a:pt x="661158" y="0"/>
                </a:lnTo>
                <a:lnTo>
                  <a:pt x="661158" y="769908"/>
                </a:lnTo>
                <a:lnTo>
                  <a:pt x="0" y="7699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6" name="Freeform 16"/>
          <p:cNvSpPr/>
          <p:nvPr/>
        </p:nvSpPr>
        <p:spPr>
          <a:xfrm>
            <a:off x="631859" y="8740954"/>
            <a:ext cx="661159" cy="769908"/>
          </a:xfrm>
          <a:custGeom>
            <a:avLst/>
            <a:gdLst/>
            <a:ahLst/>
            <a:cxnLst/>
            <a:rect l="l" t="t" r="r" b="b"/>
            <a:pathLst>
              <a:path w="661159" h="769908">
                <a:moveTo>
                  <a:pt x="0" y="0"/>
                </a:moveTo>
                <a:lnTo>
                  <a:pt x="661158" y="0"/>
                </a:lnTo>
                <a:lnTo>
                  <a:pt x="661158" y="769908"/>
                </a:lnTo>
                <a:lnTo>
                  <a:pt x="0" y="7699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22" name="Group 22"/>
          <p:cNvGrpSpPr/>
          <p:nvPr/>
        </p:nvGrpSpPr>
        <p:grpSpPr>
          <a:xfrm>
            <a:off x="11765058" y="3977040"/>
            <a:ext cx="3718462" cy="3804363"/>
            <a:chOff x="0" y="0"/>
            <a:chExt cx="4957949" cy="5072484"/>
          </a:xfrm>
        </p:grpSpPr>
        <p:grpSp>
          <p:nvGrpSpPr>
            <p:cNvPr id="23" name="Group 23"/>
            <p:cNvGrpSpPr>
              <a:grpSpLocks noChangeAspect="1"/>
            </p:cNvGrpSpPr>
            <p:nvPr/>
          </p:nvGrpSpPr>
          <p:grpSpPr>
            <a:xfrm>
              <a:off x="0" y="0"/>
              <a:ext cx="4957949" cy="4957949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 flipH="1">
                <a:off x="88900" y="88900"/>
                <a:ext cx="6172200" cy="6172200"/>
              </a:xfrm>
              <a:custGeom>
                <a:avLst/>
                <a:gdLst/>
                <a:ahLst/>
                <a:cxnLst/>
                <a:rect l="l" t="t" r="r" b="b"/>
                <a:pathLst>
                  <a:path w="6172200" h="6172200">
                    <a:moveTo>
                      <a:pt x="0" y="5864860"/>
                    </a:moveTo>
                    <a:cubicBezTo>
                      <a:pt x="0" y="6033770"/>
                      <a:pt x="137160" y="6170930"/>
                      <a:pt x="306070" y="6170930"/>
                    </a:cubicBezTo>
                    <a:lnTo>
                      <a:pt x="5864860" y="6170930"/>
                    </a:lnTo>
                    <a:cubicBezTo>
                      <a:pt x="6035040" y="6172200"/>
                      <a:pt x="6172200" y="6035040"/>
                      <a:pt x="6172200" y="5864860"/>
                    </a:cubicBezTo>
                    <a:lnTo>
                      <a:pt x="6172200" y="307340"/>
                    </a:lnTo>
                    <a:cubicBezTo>
                      <a:pt x="6172200" y="137160"/>
                      <a:pt x="6035040" y="0"/>
                      <a:pt x="5864860" y="0"/>
                    </a:cubicBezTo>
                    <a:lnTo>
                      <a:pt x="306070" y="0"/>
                    </a:lnTo>
                    <a:cubicBezTo>
                      <a:pt x="137160" y="0"/>
                      <a:pt x="0" y="137160"/>
                      <a:pt x="0" y="307340"/>
                    </a:cubicBezTo>
                    <a:lnTo>
                      <a:pt x="0" y="5864860"/>
                    </a:lnTo>
                    <a:close/>
                  </a:path>
                </a:pathLst>
              </a:custGeom>
              <a:blipFill>
                <a:blip r:embed="rId11"/>
                <a:stretch>
                  <a:fillRect l="-25031" r="-25031"/>
                </a:stretch>
              </a:blipFill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5953760" y="6350000"/>
                    </a:moveTo>
                    <a:lnTo>
                      <a:pt x="396240" y="6350000"/>
                    </a:lnTo>
                    <a:cubicBezTo>
                      <a:pt x="177800" y="6350000"/>
                      <a:pt x="0" y="6172200"/>
                      <a:pt x="0" y="5953760"/>
                    </a:cubicBezTo>
                    <a:lnTo>
                      <a:pt x="0" y="396240"/>
                    </a:lnTo>
                    <a:cubicBezTo>
                      <a:pt x="0" y="177800"/>
                      <a:pt x="177800" y="0"/>
                      <a:pt x="396240" y="0"/>
                    </a:cubicBezTo>
                    <a:lnTo>
                      <a:pt x="5955030" y="0"/>
                    </a:lnTo>
                    <a:cubicBezTo>
                      <a:pt x="6172200" y="0"/>
                      <a:pt x="6350000" y="177800"/>
                      <a:pt x="6350000" y="396240"/>
                    </a:cubicBezTo>
                    <a:lnTo>
                      <a:pt x="6350000" y="5955030"/>
                    </a:lnTo>
                    <a:cubicBezTo>
                      <a:pt x="6350000" y="6172200"/>
                      <a:pt x="6172200" y="6350000"/>
                      <a:pt x="5953760" y="6350000"/>
                    </a:cubicBezTo>
                    <a:close/>
                    <a:moveTo>
                      <a:pt x="396240" y="179070"/>
                    </a:moveTo>
                    <a:cubicBezTo>
                      <a:pt x="276860" y="179070"/>
                      <a:pt x="179070" y="276860"/>
                      <a:pt x="179070" y="396240"/>
                    </a:cubicBezTo>
                    <a:lnTo>
                      <a:pt x="179070" y="5955030"/>
                    </a:lnTo>
                    <a:cubicBezTo>
                      <a:pt x="179070" y="6074410"/>
                      <a:pt x="276860" y="6172200"/>
                      <a:pt x="396240" y="6172200"/>
                    </a:cubicBezTo>
                    <a:lnTo>
                      <a:pt x="5955030" y="6172200"/>
                    </a:lnTo>
                    <a:cubicBezTo>
                      <a:pt x="6074410" y="6172200"/>
                      <a:pt x="6172200" y="6074410"/>
                      <a:pt x="6172200" y="5955030"/>
                    </a:cubicBezTo>
                    <a:lnTo>
                      <a:pt x="6172200" y="396240"/>
                    </a:lnTo>
                    <a:cubicBezTo>
                      <a:pt x="6172200" y="276860"/>
                      <a:pt x="6074410" y="179070"/>
                      <a:pt x="5955030" y="179070"/>
                    </a:cubicBezTo>
                    <a:lnTo>
                      <a:pt x="396240" y="17907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111129" y="4820600"/>
              <a:ext cx="4708002" cy="251883"/>
            </a:xfrm>
            <a:custGeom>
              <a:avLst/>
              <a:gdLst/>
              <a:ahLst/>
              <a:cxnLst/>
              <a:rect l="l" t="t" r="r" b="b"/>
              <a:pathLst>
                <a:path w="4708002" h="251883">
                  <a:moveTo>
                    <a:pt x="0" y="0"/>
                  </a:moveTo>
                  <a:lnTo>
                    <a:pt x="4708001" y="0"/>
                  </a:lnTo>
                  <a:lnTo>
                    <a:pt x="4708001" y="251884"/>
                  </a:lnTo>
                  <a:lnTo>
                    <a:pt x="0" y="251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t="-269151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7" name="Freeform 27"/>
          <p:cNvSpPr/>
          <p:nvPr/>
        </p:nvSpPr>
        <p:spPr>
          <a:xfrm>
            <a:off x="7142775" y="7225446"/>
            <a:ext cx="3531001" cy="188912"/>
          </a:xfrm>
          <a:custGeom>
            <a:avLst/>
            <a:gdLst/>
            <a:ahLst/>
            <a:cxnLst/>
            <a:rect l="l" t="t" r="r" b="b"/>
            <a:pathLst>
              <a:path w="3531001" h="188912">
                <a:moveTo>
                  <a:pt x="0" y="0"/>
                </a:moveTo>
                <a:lnTo>
                  <a:pt x="3531001" y="0"/>
                </a:lnTo>
                <a:lnTo>
                  <a:pt x="3531001" y="188912"/>
                </a:lnTo>
                <a:lnTo>
                  <a:pt x="0" y="18891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269151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8" name="Freeform 28"/>
          <p:cNvSpPr/>
          <p:nvPr/>
        </p:nvSpPr>
        <p:spPr>
          <a:xfrm rot="8100000">
            <a:off x="-8776755" y="761184"/>
            <a:ext cx="13066952" cy="5274297"/>
          </a:xfrm>
          <a:custGeom>
            <a:avLst/>
            <a:gdLst/>
            <a:ahLst/>
            <a:cxnLst/>
            <a:rect l="l" t="t" r="r" b="b"/>
            <a:pathLst>
              <a:path w="13066952" h="5274297">
                <a:moveTo>
                  <a:pt x="0" y="0"/>
                </a:moveTo>
                <a:lnTo>
                  <a:pt x="13066952" y="0"/>
                </a:lnTo>
                <a:lnTo>
                  <a:pt x="13066952" y="5274297"/>
                </a:lnTo>
                <a:lnTo>
                  <a:pt x="0" y="52742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9" name="Freeform 29"/>
          <p:cNvSpPr/>
          <p:nvPr/>
        </p:nvSpPr>
        <p:spPr>
          <a:xfrm>
            <a:off x="1028700" y="841078"/>
            <a:ext cx="948475" cy="947290"/>
          </a:xfrm>
          <a:custGeom>
            <a:avLst/>
            <a:gdLst/>
            <a:ahLst/>
            <a:cxnLst/>
            <a:rect l="l" t="t" r="r" b="b"/>
            <a:pathLst>
              <a:path w="948475" h="947290">
                <a:moveTo>
                  <a:pt x="0" y="0"/>
                </a:moveTo>
                <a:lnTo>
                  <a:pt x="948475" y="0"/>
                </a:lnTo>
                <a:lnTo>
                  <a:pt x="948475" y="947289"/>
                </a:lnTo>
                <a:lnTo>
                  <a:pt x="0" y="9472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0" name="TextBox 30"/>
          <p:cNvSpPr txBox="1"/>
          <p:nvPr/>
        </p:nvSpPr>
        <p:spPr>
          <a:xfrm>
            <a:off x="2342662" y="7701019"/>
            <a:ext cx="3616726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2"/>
              </a:lnSpc>
            </a:pPr>
            <a:r>
              <a:rPr lang="en-US" sz="1800" b="1" dirty="0">
                <a:solidFill>
                  <a:srgbClr val="001446"/>
                </a:solidFill>
                <a:latin typeface="TT Rounds Neue Condensed Bold"/>
                <a:ea typeface="TT Rounds Neue Condensed Bold"/>
                <a:cs typeface="TT Rounds Neue Condensed Bold"/>
                <a:sym typeface="TT Rounds Neue Condensed Bold"/>
              </a:rPr>
              <a:t>РАСШИРИТЬ ДОСТУП ТАЛАНТЛИВОЙ МОЛОДЕЖИ ИЗ ЗАРУБЕЖНЫХ СТРАН </a:t>
            </a:r>
          </a:p>
          <a:p>
            <a:pPr algn="ctr">
              <a:lnSpc>
                <a:spcPts val="2232"/>
              </a:lnSpc>
            </a:pPr>
            <a:r>
              <a:rPr lang="en-US" sz="1800" b="1" dirty="0">
                <a:solidFill>
                  <a:srgbClr val="001446"/>
                </a:solidFill>
                <a:latin typeface="TT Rounds Neue Condensed Bold"/>
                <a:ea typeface="TT Rounds Neue Condensed Bold"/>
                <a:cs typeface="TT Rounds Neue Condensed Bold"/>
                <a:sym typeface="TT Rounds Neue Condensed Bold"/>
              </a:rPr>
              <a:t>К ОБРАЗОВАТЕЛЬНЫМ ПРОГРАММАМ МГИК </a:t>
            </a:r>
          </a:p>
          <a:p>
            <a:pPr algn="ctr">
              <a:lnSpc>
                <a:spcPts val="2232"/>
              </a:lnSpc>
            </a:pPr>
            <a:endParaRPr lang="en-US" sz="1800" b="1" dirty="0">
              <a:solidFill>
                <a:srgbClr val="001446"/>
              </a:solidFill>
              <a:latin typeface="TT Rounds Neue Condensed Bold"/>
              <a:ea typeface="TT Rounds Neue Condensed Bold"/>
              <a:cs typeface="TT Rounds Neue Condensed Bold"/>
              <a:sym typeface="TT Rounds Neue Condensed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4889398" y="1066800"/>
            <a:ext cx="8509205" cy="679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1"/>
              </a:lnSpc>
            </a:pPr>
            <a:r>
              <a:rPr lang="ru-RU" sz="4728" dirty="0">
                <a:solidFill>
                  <a:srgbClr val="FFFFFF"/>
                </a:solidFill>
                <a:latin typeface="Archive"/>
                <a:ea typeface="Archive"/>
                <a:cs typeface="Archive"/>
                <a:sym typeface="Archive"/>
              </a:rPr>
              <a:t>Задачи </a:t>
            </a:r>
            <a:r>
              <a:rPr lang="en-US" sz="4728" dirty="0">
                <a:solidFill>
                  <a:srgbClr val="FFFFFF"/>
                </a:solidFill>
                <a:latin typeface="Archive"/>
                <a:ea typeface="Archive"/>
                <a:cs typeface="Archive"/>
                <a:sym typeface="Archive"/>
              </a:rPr>
              <a:t> ОЛИМПИАДЫ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953222" y="7486777"/>
            <a:ext cx="3910107" cy="1842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5"/>
              </a:lnSpc>
            </a:pPr>
            <a:r>
              <a:rPr lang="en-US" sz="1899" b="1" dirty="0">
                <a:solidFill>
                  <a:srgbClr val="FFFFFF"/>
                </a:solidFill>
                <a:latin typeface="TT Rounds Neue Condensed Bold"/>
                <a:ea typeface="TT Rounds Neue Condensed Bold"/>
                <a:cs typeface="TT Rounds Neue Condensed Bold"/>
                <a:sym typeface="TT Rounds Neue Condensed Bold"/>
              </a:rPr>
              <a:t>ОКАЗАТЬ СОДЕЙСТВИЕ МОЛОДЕЖИ В ПРОФЕССИОНАЛЬНОЙ ОРИЕНТАЦИИ </a:t>
            </a:r>
          </a:p>
          <a:p>
            <a:pPr algn="ctr">
              <a:lnSpc>
                <a:spcPts val="2355"/>
              </a:lnSpc>
            </a:pPr>
            <a:r>
              <a:rPr lang="en-US" sz="1899" b="1" dirty="0">
                <a:solidFill>
                  <a:srgbClr val="FFFFFF"/>
                </a:solidFill>
                <a:latin typeface="TT Rounds Neue Condensed Bold"/>
                <a:ea typeface="TT Rounds Neue Condensed Bold"/>
                <a:cs typeface="TT Rounds Neue Condensed Bold"/>
                <a:sym typeface="TT Rounds Neue Condensed Bold"/>
              </a:rPr>
              <a:t>И ВЫБОРЕ </a:t>
            </a:r>
            <a:r>
              <a:rPr lang="en-US" sz="1899" b="1" dirty="0" smtClean="0">
                <a:solidFill>
                  <a:srgbClr val="FFFFFF"/>
                </a:solidFill>
                <a:latin typeface="TT Rounds Neue Condensed Bold"/>
                <a:ea typeface="TT Rounds Neue Condensed Bold"/>
                <a:cs typeface="TT Rounds Neue Condensed Bold"/>
                <a:sym typeface="TT Rounds Neue Condensed Bold"/>
              </a:rPr>
              <a:t>ОБРАЗОВАТЕЛЬН</a:t>
            </a:r>
            <a:r>
              <a:rPr lang="ru-RU" sz="1899" b="1" dirty="0">
                <a:solidFill>
                  <a:srgbClr val="FFFFFF"/>
                </a:solidFill>
                <a:latin typeface="TT Rounds Neue Condensed Bold"/>
                <a:ea typeface="TT Rounds Neue Condensed Bold"/>
                <a:cs typeface="TT Rounds Neue Condensed Bold"/>
                <a:sym typeface="TT Rounds Neue Condensed Bold"/>
              </a:rPr>
              <a:t>О</a:t>
            </a:r>
            <a:r>
              <a:rPr lang="ru-RU" sz="1899" b="1" dirty="0" smtClean="0">
                <a:solidFill>
                  <a:srgbClr val="FFFFFF"/>
                </a:solidFill>
                <a:latin typeface="TT Rounds Neue Condensed Bold"/>
                <a:ea typeface="TT Rounds Neue Condensed Bold"/>
                <a:cs typeface="TT Rounds Neue Condensed Bold"/>
                <a:sym typeface="TT Rounds Neue Condensed Bold"/>
              </a:rPr>
              <a:t>-КАРЬЕРНЫХ </a:t>
            </a:r>
            <a:r>
              <a:rPr lang="en-US" sz="1899" b="1" dirty="0" smtClean="0">
                <a:solidFill>
                  <a:srgbClr val="FFFFFF"/>
                </a:solidFill>
                <a:latin typeface="TT Rounds Neue Condensed Bold"/>
                <a:ea typeface="TT Rounds Neue Condensed Bold"/>
                <a:cs typeface="TT Rounds Neue Condensed Bold"/>
                <a:sym typeface="TT Rounds Neue Condensed Bold"/>
              </a:rPr>
              <a:t> </a:t>
            </a:r>
            <a:r>
              <a:rPr lang="en-US" sz="1899" b="1" dirty="0">
                <a:solidFill>
                  <a:srgbClr val="FFFFFF"/>
                </a:solidFill>
                <a:latin typeface="TT Rounds Neue Condensed Bold"/>
                <a:ea typeface="TT Rounds Neue Condensed Bold"/>
                <a:cs typeface="TT Rounds Neue Condensed Bold"/>
                <a:sym typeface="TT Rounds Neue Condensed Bold"/>
              </a:rPr>
              <a:t>ТРАЕКТОРИЙ В СФЕРЕ КРЕАТИВНЫХ ИНДУСТРИЙ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753155" y="7771877"/>
            <a:ext cx="3616726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2"/>
              </a:lnSpc>
            </a:pPr>
            <a:r>
              <a:rPr lang="en-US" sz="1800" b="1" dirty="0">
                <a:solidFill>
                  <a:srgbClr val="001446"/>
                </a:solidFill>
                <a:latin typeface="TT Rounds Neue Condensed Bold"/>
                <a:ea typeface="TT Rounds Neue Condensed Bold"/>
                <a:cs typeface="TT Rounds Neue Condensed Bold"/>
                <a:sym typeface="TT Rounds Neue Condensed Bold"/>
              </a:rPr>
              <a:t>ПРЕДОСТАВИТЬ ДОПОЛНИТЕЛЬНЫЕ ПРАВА </a:t>
            </a:r>
            <a:r>
              <a:rPr lang="ru-RU" b="1" dirty="0" smtClean="0">
                <a:solidFill>
                  <a:srgbClr val="001446"/>
                </a:solidFill>
                <a:latin typeface="TT Rounds Neue Condensed Bold"/>
                <a:ea typeface="TT Rounds Neue Condensed Bold"/>
                <a:cs typeface="TT Rounds Neue Condensed Bold"/>
                <a:sym typeface="TT Rounds Neue Condensed Bold"/>
              </a:rPr>
              <a:t>НА ОБРАЗОВАНИЕ </a:t>
            </a:r>
            <a:r>
              <a:rPr lang="en-US" sz="1800" b="1" dirty="0" smtClean="0">
                <a:solidFill>
                  <a:srgbClr val="001446"/>
                </a:solidFill>
                <a:latin typeface="TT Rounds Neue Condensed Bold"/>
                <a:ea typeface="TT Rounds Neue Condensed Bold"/>
                <a:cs typeface="TT Rounds Neue Condensed Bold"/>
                <a:sym typeface="TT Rounds Neue Condensed Bold"/>
              </a:rPr>
              <a:t>ИНОСТРАННЫМ </a:t>
            </a:r>
            <a:r>
              <a:rPr lang="en-US" sz="1800" b="1" dirty="0">
                <a:solidFill>
                  <a:srgbClr val="001446"/>
                </a:solidFill>
                <a:latin typeface="TT Rounds Neue Condensed Bold"/>
                <a:ea typeface="TT Rounds Neue Condensed Bold"/>
                <a:cs typeface="TT Rounds Neue Condensed Bold"/>
                <a:sym typeface="TT Rounds Neue Condensed Bold"/>
              </a:rPr>
              <a:t>ГРАЖДАНАМ И ЛИЦАМ БЕЗ ГРАЖДАНСТВА 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211" y="3977040"/>
            <a:ext cx="3803568" cy="3359890"/>
          </a:xfrm>
          <a:prstGeom prst="roundRect">
            <a:avLst>
              <a:gd name="adj" fmla="val 5939"/>
            </a:avLst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035F0F3-A1CA-84D6-51F0-5B2F6AA47D40}"/>
              </a:ext>
            </a:extLst>
          </p:cNvPr>
          <p:cNvSpPr txBox="1"/>
          <p:nvPr/>
        </p:nvSpPr>
        <p:spPr>
          <a:xfrm>
            <a:off x="17678400" y="9717582"/>
            <a:ext cx="285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86CB4B4D-7CA3-9044-876B-883B54F8677D}" type="slidenum">
              <a:rPr lang="ru-RU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6</a:t>
            </a:fld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21"/>
          <p:cNvGrpSpPr/>
          <p:nvPr/>
        </p:nvGrpSpPr>
        <p:grpSpPr>
          <a:xfrm>
            <a:off x="1661305" y="4664445"/>
            <a:ext cx="6337688" cy="2575113"/>
            <a:chOff x="0" y="0"/>
            <a:chExt cx="3084345" cy="841255"/>
          </a:xfrm>
        </p:grpSpPr>
        <p:sp>
          <p:nvSpPr>
            <p:cNvPr id="47" name="Freeform 22"/>
            <p:cNvSpPr/>
            <p:nvPr/>
          </p:nvSpPr>
          <p:spPr>
            <a:xfrm>
              <a:off x="0" y="0"/>
              <a:ext cx="3084345" cy="841255"/>
            </a:xfrm>
            <a:custGeom>
              <a:avLst/>
              <a:gdLst/>
              <a:ahLst/>
              <a:cxnLst/>
              <a:rect l="l" t="t" r="r" b="b"/>
              <a:pathLst>
                <a:path w="3084345" h="841255">
                  <a:moveTo>
                    <a:pt x="2959885" y="841255"/>
                  </a:moveTo>
                  <a:lnTo>
                    <a:pt x="124460" y="841255"/>
                  </a:lnTo>
                  <a:cubicBezTo>
                    <a:pt x="55880" y="841255"/>
                    <a:pt x="0" y="785375"/>
                    <a:pt x="0" y="7167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59885" y="0"/>
                  </a:lnTo>
                  <a:cubicBezTo>
                    <a:pt x="3028465" y="0"/>
                    <a:pt x="3084345" y="55880"/>
                    <a:pt x="3084345" y="124460"/>
                  </a:cubicBezTo>
                  <a:lnTo>
                    <a:pt x="3084345" y="716795"/>
                  </a:lnTo>
                  <a:cubicBezTo>
                    <a:pt x="3084345" y="785375"/>
                    <a:pt x="3028465" y="841255"/>
                    <a:pt x="2959885" y="841255"/>
                  </a:cubicBezTo>
                  <a:close/>
                </a:path>
              </a:pathLst>
            </a:custGeom>
            <a:gradFill rotWithShape="1">
              <a:gsLst>
                <a:gs pos="0">
                  <a:srgbClr val="6060FF">
                    <a:alpha val="100000"/>
                  </a:srgbClr>
                </a:gs>
                <a:gs pos="100000">
                  <a:srgbClr val="0001FE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20904" y="365125"/>
            <a:ext cx="8627896" cy="2454891"/>
            <a:chOff x="0" y="0"/>
            <a:chExt cx="3084345" cy="8412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84345" cy="841255"/>
            </a:xfrm>
            <a:custGeom>
              <a:avLst/>
              <a:gdLst/>
              <a:ahLst/>
              <a:cxnLst/>
              <a:rect l="l" t="t" r="r" b="b"/>
              <a:pathLst>
                <a:path w="3084345" h="841255">
                  <a:moveTo>
                    <a:pt x="2959885" y="841255"/>
                  </a:moveTo>
                  <a:lnTo>
                    <a:pt x="124460" y="841255"/>
                  </a:lnTo>
                  <a:cubicBezTo>
                    <a:pt x="55880" y="841255"/>
                    <a:pt x="0" y="785375"/>
                    <a:pt x="0" y="7167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59885" y="0"/>
                  </a:lnTo>
                  <a:cubicBezTo>
                    <a:pt x="3028465" y="0"/>
                    <a:pt x="3084345" y="55880"/>
                    <a:pt x="3084345" y="124460"/>
                  </a:cubicBezTo>
                  <a:lnTo>
                    <a:pt x="3084345" y="716795"/>
                  </a:lnTo>
                  <a:cubicBezTo>
                    <a:pt x="3084345" y="785375"/>
                    <a:pt x="3028465" y="841255"/>
                    <a:pt x="2959885" y="841255"/>
                  </a:cubicBezTo>
                  <a:close/>
                </a:path>
              </a:pathLst>
            </a:custGeom>
            <a:gradFill rotWithShape="1">
              <a:gsLst>
                <a:gs pos="0">
                  <a:srgbClr val="6060FF">
                    <a:alpha val="100000"/>
                  </a:srgbClr>
                </a:gs>
                <a:gs pos="100000">
                  <a:srgbClr val="0001FE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332788" y="7916041"/>
            <a:ext cx="6300274" cy="1638337"/>
            <a:chOff x="0" y="0"/>
            <a:chExt cx="3084345" cy="84125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84345" cy="841255"/>
            </a:xfrm>
            <a:custGeom>
              <a:avLst/>
              <a:gdLst/>
              <a:ahLst/>
              <a:cxnLst/>
              <a:rect l="l" t="t" r="r" b="b"/>
              <a:pathLst>
                <a:path w="3084345" h="841255">
                  <a:moveTo>
                    <a:pt x="2959885" y="841255"/>
                  </a:moveTo>
                  <a:lnTo>
                    <a:pt x="124460" y="841255"/>
                  </a:lnTo>
                  <a:cubicBezTo>
                    <a:pt x="55880" y="841255"/>
                    <a:pt x="0" y="785375"/>
                    <a:pt x="0" y="7167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59885" y="0"/>
                  </a:lnTo>
                  <a:cubicBezTo>
                    <a:pt x="3028465" y="0"/>
                    <a:pt x="3084345" y="55880"/>
                    <a:pt x="3084345" y="124460"/>
                  </a:cubicBezTo>
                  <a:lnTo>
                    <a:pt x="3084345" y="716795"/>
                  </a:lnTo>
                  <a:cubicBezTo>
                    <a:pt x="3084345" y="785375"/>
                    <a:pt x="3028465" y="841255"/>
                    <a:pt x="2959885" y="841255"/>
                  </a:cubicBezTo>
                  <a:close/>
                </a:path>
              </a:pathLst>
            </a:custGeom>
            <a:gradFill rotWithShape="1">
              <a:gsLst>
                <a:gs pos="0">
                  <a:srgbClr val="6060FF">
                    <a:alpha val="100000"/>
                  </a:srgbClr>
                </a:gs>
                <a:gs pos="100000">
                  <a:srgbClr val="0001FE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" name="Freeform 3"/>
          <p:cNvSpPr/>
          <p:nvPr/>
        </p:nvSpPr>
        <p:spPr>
          <a:xfrm rot="19092014" flipH="1">
            <a:off x="-4848475" y="8417654"/>
            <a:ext cx="10622619" cy="4287675"/>
          </a:xfrm>
          <a:custGeom>
            <a:avLst/>
            <a:gdLst/>
            <a:ahLst/>
            <a:cxnLst/>
            <a:rect l="l" t="t" r="r" b="b"/>
            <a:pathLst>
              <a:path w="10622619" h="4287675">
                <a:moveTo>
                  <a:pt x="10622619" y="0"/>
                </a:moveTo>
                <a:lnTo>
                  <a:pt x="0" y="0"/>
                </a:lnTo>
                <a:lnTo>
                  <a:pt x="0" y="4287676"/>
                </a:lnTo>
                <a:lnTo>
                  <a:pt x="10622619" y="4287676"/>
                </a:lnTo>
                <a:lnTo>
                  <a:pt x="10622619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868" y="7412852"/>
            <a:ext cx="2528843" cy="2596292"/>
          </a:xfrm>
          <a:prstGeom prst="roundRect">
            <a:avLst/>
          </a:prstGeom>
        </p:spPr>
      </p:pic>
      <p:sp>
        <p:nvSpPr>
          <p:cNvPr id="2" name="Freeform 2"/>
          <p:cNvSpPr/>
          <p:nvPr/>
        </p:nvSpPr>
        <p:spPr>
          <a:xfrm rot="19092014" flipH="1">
            <a:off x="6291446" y="-3092988"/>
            <a:ext cx="14245826" cy="5750133"/>
          </a:xfrm>
          <a:custGeom>
            <a:avLst/>
            <a:gdLst/>
            <a:ahLst/>
            <a:cxnLst/>
            <a:rect l="l" t="t" r="r" b="b"/>
            <a:pathLst>
              <a:path w="14245826" h="5750133">
                <a:moveTo>
                  <a:pt x="14245826" y="0"/>
                </a:moveTo>
                <a:lnTo>
                  <a:pt x="0" y="0"/>
                </a:lnTo>
                <a:lnTo>
                  <a:pt x="0" y="5750133"/>
                </a:lnTo>
                <a:lnTo>
                  <a:pt x="14245826" y="5750133"/>
                </a:lnTo>
                <a:lnTo>
                  <a:pt x="14245826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>
            <a:off x="16187271" y="2334993"/>
            <a:ext cx="661159" cy="769908"/>
          </a:xfrm>
          <a:custGeom>
            <a:avLst/>
            <a:gdLst/>
            <a:ahLst/>
            <a:cxnLst/>
            <a:rect l="l" t="t" r="r" b="b"/>
            <a:pathLst>
              <a:path w="661159" h="769908">
                <a:moveTo>
                  <a:pt x="0" y="0"/>
                </a:moveTo>
                <a:lnTo>
                  <a:pt x="661158" y="0"/>
                </a:lnTo>
                <a:lnTo>
                  <a:pt x="661158" y="769909"/>
                </a:lnTo>
                <a:lnTo>
                  <a:pt x="0" y="7699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Freeform 5"/>
          <p:cNvSpPr/>
          <p:nvPr/>
        </p:nvSpPr>
        <p:spPr>
          <a:xfrm>
            <a:off x="5511681" y="8959201"/>
            <a:ext cx="661159" cy="769908"/>
          </a:xfrm>
          <a:custGeom>
            <a:avLst/>
            <a:gdLst/>
            <a:ahLst/>
            <a:cxnLst/>
            <a:rect l="l" t="t" r="r" b="b"/>
            <a:pathLst>
              <a:path w="661159" h="769908">
                <a:moveTo>
                  <a:pt x="0" y="0"/>
                </a:moveTo>
                <a:lnTo>
                  <a:pt x="661159" y="0"/>
                </a:lnTo>
                <a:lnTo>
                  <a:pt x="661159" y="769908"/>
                </a:lnTo>
                <a:lnTo>
                  <a:pt x="0" y="7699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312161" y="4664445"/>
            <a:ext cx="2602658" cy="2675607"/>
            <a:chOff x="-294305" y="1592881"/>
            <a:chExt cx="6379472" cy="6558280"/>
          </a:xfrm>
        </p:grpSpPr>
        <p:sp>
          <p:nvSpPr>
            <p:cNvPr id="14" name="Freeform 14"/>
            <p:cNvSpPr/>
            <p:nvPr/>
          </p:nvSpPr>
          <p:spPr>
            <a:xfrm>
              <a:off x="-294305" y="1742741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7"/>
              <a:stretch>
                <a:fillRect l="-27495" r="-27495"/>
              </a:stretch>
            </a:blipFill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-264833" y="1592881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gradFill rotWithShape="1">
              <a:gsLst>
                <a:gs pos="0">
                  <a:srgbClr val="6060FF">
                    <a:alpha val="100000"/>
                  </a:srgbClr>
                </a:gs>
                <a:gs pos="100000">
                  <a:srgbClr val="0001FE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0" name="Freeform 20"/>
          <p:cNvSpPr/>
          <p:nvPr/>
        </p:nvSpPr>
        <p:spPr>
          <a:xfrm>
            <a:off x="8949745" y="7373540"/>
            <a:ext cx="2589966" cy="2674917"/>
          </a:xfrm>
          <a:custGeom>
            <a:avLst/>
            <a:gdLst/>
            <a:ahLst/>
            <a:cxnLst/>
            <a:rect l="l" t="t" r="r" b="b"/>
            <a:pathLst>
              <a:path w="6350000" h="6558280">
                <a:moveTo>
                  <a:pt x="5218430" y="6558280"/>
                </a:moveTo>
                <a:lnTo>
                  <a:pt x="1131570" y="6558280"/>
                </a:lnTo>
                <a:cubicBezTo>
                  <a:pt x="508000" y="6558280"/>
                  <a:pt x="0" y="6050280"/>
                  <a:pt x="0" y="5426710"/>
                </a:cubicBezTo>
                <a:lnTo>
                  <a:pt x="0" y="1131570"/>
                </a:lnTo>
                <a:cubicBezTo>
                  <a:pt x="0" y="508000"/>
                  <a:pt x="508000" y="0"/>
                  <a:pt x="1131570" y="0"/>
                </a:cubicBezTo>
                <a:lnTo>
                  <a:pt x="5218430" y="0"/>
                </a:lnTo>
                <a:cubicBezTo>
                  <a:pt x="5842000" y="0"/>
                  <a:pt x="6350000" y="508000"/>
                  <a:pt x="6350000" y="1131570"/>
                </a:cubicBezTo>
                <a:lnTo>
                  <a:pt x="6350000" y="5425440"/>
                </a:lnTo>
                <a:cubicBezTo>
                  <a:pt x="6350000" y="6050280"/>
                  <a:pt x="5842000" y="6558280"/>
                  <a:pt x="5218430" y="6558280"/>
                </a:cubicBezTo>
                <a:close/>
                <a:moveTo>
                  <a:pt x="1131570" y="149860"/>
                </a:moveTo>
                <a:cubicBezTo>
                  <a:pt x="590550" y="149860"/>
                  <a:pt x="149860" y="590550"/>
                  <a:pt x="149860" y="1131570"/>
                </a:cubicBezTo>
                <a:lnTo>
                  <a:pt x="149860" y="5425440"/>
                </a:lnTo>
                <a:cubicBezTo>
                  <a:pt x="149860" y="5966460"/>
                  <a:pt x="590550" y="6407150"/>
                  <a:pt x="1131570" y="6407150"/>
                </a:cubicBezTo>
                <a:lnTo>
                  <a:pt x="5218430" y="6407150"/>
                </a:lnTo>
                <a:cubicBezTo>
                  <a:pt x="5759450" y="6407150"/>
                  <a:pt x="6200140" y="5966460"/>
                  <a:pt x="6200140" y="5425440"/>
                </a:cubicBezTo>
                <a:lnTo>
                  <a:pt x="6200140" y="1131570"/>
                </a:lnTo>
                <a:cubicBezTo>
                  <a:pt x="6200140" y="590550"/>
                  <a:pt x="5759450" y="149860"/>
                  <a:pt x="5218430" y="149860"/>
                </a:cubicBezTo>
                <a:lnTo>
                  <a:pt x="1131570" y="149860"/>
                </a:lnTo>
                <a:close/>
              </a:path>
            </a:pathLst>
          </a:custGeom>
          <a:gradFill rotWithShape="1">
            <a:gsLst>
              <a:gs pos="0">
                <a:srgbClr val="6060FF">
                  <a:alpha val="100000"/>
                </a:srgbClr>
              </a:gs>
              <a:gs pos="100000">
                <a:srgbClr val="0001FE">
                  <a:alpha val="10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/>
          <a:lstStyle/>
          <a:p>
            <a:endParaRPr lang="ru-RU"/>
          </a:p>
        </p:txBody>
      </p:sp>
      <p:grpSp>
        <p:nvGrpSpPr>
          <p:cNvPr id="23" name="Group 23"/>
          <p:cNvGrpSpPr/>
          <p:nvPr/>
        </p:nvGrpSpPr>
        <p:grpSpPr>
          <a:xfrm>
            <a:off x="9073833" y="5026220"/>
            <a:ext cx="5740911" cy="1565925"/>
            <a:chOff x="0" y="0"/>
            <a:chExt cx="3084166" cy="84125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84166" cy="841255"/>
            </a:xfrm>
            <a:custGeom>
              <a:avLst/>
              <a:gdLst/>
              <a:ahLst/>
              <a:cxnLst/>
              <a:rect l="l" t="t" r="r" b="b"/>
              <a:pathLst>
                <a:path w="3084166" h="841255">
                  <a:moveTo>
                    <a:pt x="2959706" y="841255"/>
                  </a:moveTo>
                  <a:lnTo>
                    <a:pt x="124460" y="841255"/>
                  </a:lnTo>
                  <a:cubicBezTo>
                    <a:pt x="55880" y="841255"/>
                    <a:pt x="0" y="785375"/>
                    <a:pt x="0" y="7167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59706" y="0"/>
                  </a:lnTo>
                  <a:cubicBezTo>
                    <a:pt x="3028286" y="0"/>
                    <a:pt x="3084166" y="55880"/>
                    <a:pt x="3084166" y="124460"/>
                  </a:cubicBezTo>
                  <a:lnTo>
                    <a:pt x="3084166" y="716795"/>
                  </a:lnTo>
                  <a:cubicBezTo>
                    <a:pt x="3084166" y="785375"/>
                    <a:pt x="3028286" y="841255"/>
                    <a:pt x="2959706" y="841255"/>
                  </a:cubicBezTo>
                  <a:close/>
                </a:path>
              </a:pathLst>
            </a:custGeom>
            <a:gradFill rotWithShape="1">
              <a:gsLst>
                <a:gs pos="0">
                  <a:srgbClr val="6060FF">
                    <a:alpha val="100000"/>
                  </a:srgbClr>
                </a:gs>
                <a:gs pos="100000">
                  <a:srgbClr val="0001FE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0731087" y="2064752"/>
            <a:ext cx="6343012" cy="1925841"/>
            <a:chOff x="0" y="0"/>
            <a:chExt cx="3084345" cy="841255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084345" cy="841255"/>
            </a:xfrm>
            <a:custGeom>
              <a:avLst/>
              <a:gdLst/>
              <a:ahLst/>
              <a:cxnLst/>
              <a:rect l="l" t="t" r="r" b="b"/>
              <a:pathLst>
                <a:path w="3084345" h="841255">
                  <a:moveTo>
                    <a:pt x="2959885" y="841255"/>
                  </a:moveTo>
                  <a:lnTo>
                    <a:pt x="124460" y="841255"/>
                  </a:lnTo>
                  <a:cubicBezTo>
                    <a:pt x="55880" y="841255"/>
                    <a:pt x="0" y="785375"/>
                    <a:pt x="0" y="7167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59885" y="0"/>
                  </a:lnTo>
                  <a:cubicBezTo>
                    <a:pt x="3028465" y="0"/>
                    <a:pt x="3084345" y="55880"/>
                    <a:pt x="3084345" y="124460"/>
                  </a:cubicBezTo>
                  <a:lnTo>
                    <a:pt x="3084345" y="716795"/>
                  </a:lnTo>
                  <a:cubicBezTo>
                    <a:pt x="3084345" y="785375"/>
                    <a:pt x="3028465" y="841255"/>
                    <a:pt x="2959885" y="841255"/>
                  </a:cubicBezTo>
                  <a:close/>
                </a:path>
              </a:pathLst>
            </a:custGeom>
            <a:gradFill rotWithShape="1">
              <a:gsLst>
                <a:gs pos="0">
                  <a:srgbClr val="6060FF">
                    <a:alpha val="100000"/>
                  </a:srgbClr>
                </a:gs>
                <a:gs pos="100000">
                  <a:srgbClr val="0001FE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ru-RU" dirty="0"/>
            </a:p>
          </p:txBody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13519428" y="4401675"/>
            <a:ext cx="2590634" cy="2675607"/>
            <a:chOff x="0" y="0"/>
            <a:chExt cx="6350000" cy="6558280"/>
          </a:xfrm>
        </p:grpSpPr>
        <p:sp>
          <p:nvSpPr>
            <p:cNvPr id="29" name="Freeform 29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8"/>
              <a:stretch>
                <a:fillRect l="-27519" r="-27519"/>
              </a:stretch>
            </a:blipFill>
          </p:spPr>
          <p:txBody>
            <a:bodyPr/>
            <a:lstStyle/>
            <a:p>
              <a:endParaRPr lang="ru-RU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gradFill rotWithShape="1">
              <a:gsLst>
                <a:gs pos="0">
                  <a:srgbClr val="6060FF">
                    <a:alpha val="100000"/>
                  </a:srgbClr>
                </a:gs>
                <a:gs pos="100000">
                  <a:srgbClr val="0001FE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6" name="Freeform 36"/>
          <p:cNvSpPr/>
          <p:nvPr/>
        </p:nvSpPr>
        <p:spPr>
          <a:xfrm>
            <a:off x="16930687" y="9024799"/>
            <a:ext cx="467003" cy="467003"/>
          </a:xfrm>
          <a:custGeom>
            <a:avLst/>
            <a:gdLst/>
            <a:ahLst/>
            <a:cxnLst/>
            <a:rect l="l" t="t" r="r" b="b"/>
            <a:pathLst>
              <a:path w="467003" h="467003">
                <a:moveTo>
                  <a:pt x="0" y="0"/>
                </a:moveTo>
                <a:lnTo>
                  <a:pt x="467003" y="0"/>
                </a:lnTo>
                <a:lnTo>
                  <a:pt x="467003" y="467002"/>
                </a:lnTo>
                <a:lnTo>
                  <a:pt x="0" y="46700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7" name="Freeform 37"/>
          <p:cNvSpPr/>
          <p:nvPr/>
        </p:nvSpPr>
        <p:spPr>
          <a:xfrm>
            <a:off x="17110959" y="9157850"/>
            <a:ext cx="122046" cy="200900"/>
          </a:xfrm>
          <a:custGeom>
            <a:avLst/>
            <a:gdLst/>
            <a:ahLst/>
            <a:cxnLst/>
            <a:rect l="l" t="t" r="r" b="b"/>
            <a:pathLst>
              <a:path w="122046" h="200900">
                <a:moveTo>
                  <a:pt x="0" y="0"/>
                </a:moveTo>
                <a:lnTo>
                  <a:pt x="122047" y="0"/>
                </a:lnTo>
                <a:lnTo>
                  <a:pt x="122047" y="200900"/>
                </a:lnTo>
                <a:lnTo>
                  <a:pt x="0" y="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8" name="Freeform 38"/>
          <p:cNvSpPr/>
          <p:nvPr/>
        </p:nvSpPr>
        <p:spPr>
          <a:xfrm>
            <a:off x="16310825" y="995810"/>
            <a:ext cx="948475" cy="947290"/>
          </a:xfrm>
          <a:custGeom>
            <a:avLst/>
            <a:gdLst/>
            <a:ahLst/>
            <a:cxnLst/>
            <a:rect l="l" t="t" r="r" b="b"/>
            <a:pathLst>
              <a:path w="948475" h="947290">
                <a:moveTo>
                  <a:pt x="0" y="0"/>
                </a:moveTo>
                <a:lnTo>
                  <a:pt x="948475" y="0"/>
                </a:lnTo>
                <a:lnTo>
                  <a:pt x="948475" y="947290"/>
                </a:lnTo>
                <a:lnTo>
                  <a:pt x="0" y="9472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0" name="TextBox 40"/>
          <p:cNvSpPr txBox="1"/>
          <p:nvPr/>
        </p:nvSpPr>
        <p:spPr>
          <a:xfrm>
            <a:off x="1028700" y="1060046"/>
            <a:ext cx="8877300" cy="679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01"/>
              </a:lnSpc>
            </a:pPr>
            <a:r>
              <a:rPr lang="en-US" sz="4728" dirty="0">
                <a:solidFill>
                  <a:srgbClr val="FFFFFF"/>
                </a:solidFill>
                <a:latin typeface="Archive"/>
                <a:ea typeface="Archive"/>
                <a:cs typeface="Archive"/>
                <a:sym typeface="Archive"/>
              </a:rPr>
              <a:t>НАПРАВЛЕНИЯ ОЛИМПИАДЫ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1755843" y="7989129"/>
            <a:ext cx="5075037" cy="1145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24"/>
              </a:lnSpc>
            </a:pPr>
            <a:r>
              <a:rPr lang="en-US" sz="2000" dirty="0" smtClean="0">
                <a:solidFill>
                  <a:srgbClr val="FFFFFF"/>
                </a:solidFill>
                <a:latin typeface="Archive"/>
                <a:ea typeface="Archive"/>
                <a:cs typeface="Archive"/>
                <a:sym typeface="Archive"/>
              </a:rPr>
              <a:t>Декоративно-прикладное </a:t>
            </a:r>
            <a:r>
              <a:rPr lang="en-US" sz="2000" dirty="0">
                <a:solidFill>
                  <a:srgbClr val="FFFFFF"/>
                </a:solidFill>
                <a:latin typeface="Archive"/>
                <a:ea typeface="Archive"/>
                <a:cs typeface="Archive"/>
                <a:sym typeface="Archive"/>
              </a:rPr>
              <a:t>искусство</a:t>
            </a:r>
            <a:r>
              <a:rPr lang="ru-RU" sz="2000" dirty="0">
                <a:solidFill>
                  <a:srgbClr val="FFFFFF"/>
                </a:solidFill>
                <a:latin typeface="Archive"/>
                <a:ea typeface="Archive"/>
                <a:cs typeface="Archive"/>
                <a:sym typeface="Archive"/>
              </a:rPr>
              <a:t>: Современное декоративное искусство</a:t>
            </a:r>
            <a:endParaRPr lang="en-US" sz="2000" dirty="0">
              <a:solidFill>
                <a:srgbClr val="FFFFFF"/>
              </a:solidFill>
              <a:latin typeface="Archive"/>
              <a:ea typeface="Archive"/>
              <a:cs typeface="Archive"/>
              <a:sym typeface="Archive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2279885" y="2222875"/>
            <a:ext cx="4817423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36"/>
              </a:lnSpc>
            </a:pPr>
            <a:r>
              <a:rPr lang="en-US" sz="2000" dirty="0">
                <a:solidFill>
                  <a:srgbClr val="FFFFFF"/>
                </a:solidFill>
                <a:latin typeface="Archive"/>
                <a:ea typeface="Archive"/>
                <a:cs typeface="Archive"/>
                <a:sym typeface="Archive"/>
              </a:rPr>
              <a:t>социально-культурная деятельность</a:t>
            </a:r>
            <a:r>
              <a:rPr lang="ru-RU" sz="2000" dirty="0">
                <a:solidFill>
                  <a:srgbClr val="FFFFFF"/>
                </a:solidFill>
                <a:latin typeface="Archive"/>
                <a:ea typeface="Archive"/>
                <a:cs typeface="Archive"/>
                <a:sym typeface="Archive"/>
              </a:rPr>
              <a:t>: </a:t>
            </a:r>
            <a:r>
              <a:rPr lang="ru-RU" sz="2000" dirty="0">
                <a:solidFill>
                  <a:srgbClr val="FFFFFF"/>
                </a:solidFill>
                <a:latin typeface="Archive"/>
                <a:ea typeface="Archive"/>
                <a:cs typeface="Archive"/>
              </a:rPr>
              <a:t>Менеджмент в сфере государственной культурной </a:t>
            </a:r>
            <a:r>
              <a:rPr lang="ru-RU" sz="2000" dirty="0" smtClean="0">
                <a:solidFill>
                  <a:srgbClr val="FFFFFF"/>
                </a:solidFill>
                <a:latin typeface="Archive"/>
                <a:ea typeface="Archive"/>
                <a:cs typeface="Archive"/>
              </a:rPr>
              <a:t>политики</a:t>
            </a:r>
            <a:endParaRPr lang="en-US" sz="2000" dirty="0">
              <a:solidFill>
                <a:srgbClr val="FFFFFF"/>
              </a:solidFill>
              <a:latin typeface="Archive"/>
              <a:ea typeface="Archive"/>
              <a:cs typeface="Archive"/>
              <a:sym typeface="Archive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9223387" y="5062799"/>
            <a:ext cx="3959213" cy="1145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24"/>
              </a:lnSpc>
            </a:pPr>
            <a:r>
              <a:rPr lang="ru-RU" sz="2000" dirty="0">
                <a:solidFill>
                  <a:srgbClr val="FFFFFF"/>
                </a:solidFill>
                <a:latin typeface="Archive"/>
                <a:ea typeface="Archive"/>
                <a:cs typeface="Archive"/>
                <a:sym typeface="Archive"/>
              </a:rPr>
              <a:t>Культурология:</a:t>
            </a:r>
            <a:r>
              <a:rPr lang="ru-RU" sz="2000" dirty="0">
                <a:solidFill>
                  <a:srgbClr val="FFFFFF"/>
                </a:solidFill>
                <a:latin typeface="Archive"/>
                <a:ea typeface="Archive"/>
                <a:cs typeface="Archive"/>
              </a:rPr>
              <a:t> Арт-Рынок и проекты в сфере культуры</a:t>
            </a:r>
            <a:endParaRPr lang="en-US" sz="2000" dirty="0">
              <a:solidFill>
                <a:srgbClr val="FFFFFF"/>
              </a:solidFill>
              <a:latin typeface="Archive"/>
              <a:ea typeface="Archive"/>
              <a:cs typeface="Archive"/>
              <a:sym typeface="Archive"/>
            </a:endParaRP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B7863C7F-FCBE-83EF-1963-44B0B499D75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64684" y="1839860"/>
            <a:ext cx="2575909" cy="2525683"/>
          </a:xfrm>
          <a:prstGeom prst="roundRect">
            <a:avLst/>
          </a:prstGeom>
        </p:spPr>
      </p:pic>
      <p:sp>
        <p:nvSpPr>
          <p:cNvPr id="35" name="Freeform 35"/>
          <p:cNvSpPr/>
          <p:nvPr/>
        </p:nvSpPr>
        <p:spPr>
          <a:xfrm>
            <a:off x="9576822" y="1798948"/>
            <a:ext cx="2589966" cy="2674917"/>
          </a:xfrm>
          <a:custGeom>
            <a:avLst/>
            <a:gdLst/>
            <a:ahLst/>
            <a:cxnLst/>
            <a:rect l="l" t="t" r="r" b="b"/>
            <a:pathLst>
              <a:path w="6350000" h="6558280">
                <a:moveTo>
                  <a:pt x="5218430" y="6558280"/>
                </a:moveTo>
                <a:lnTo>
                  <a:pt x="1131570" y="6558280"/>
                </a:lnTo>
                <a:cubicBezTo>
                  <a:pt x="508000" y="6558280"/>
                  <a:pt x="0" y="6050280"/>
                  <a:pt x="0" y="5426710"/>
                </a:cubicBezTo>
                <a:lnTo>
                  <a:pt x="0" y="1131570"/>
                </a:lnTo>
                <a:cubicBezTo>
                  <a:pt x="0" y="508000"/>
                  <a:pt x="508000" y="0"/>
                  <a:pt x="1131570" y="0"/>
                </a:cubicBezTo>
                <a:lnTo>
                  <a:pt x="5218430" y="0"/>
                </a:lnTo>
                <a:cubicBezTo>
                  <a:pt x="5842000" y="0"/>
                  <a:pt x="6350000" y="508000"/>
                  <a:pt x="6350000" y="1131570"/>
                </a:cubicBezTo>
                <a:lnTo>
                  <a:pt x="6350000" y="5425440"/>
                </a:lnTo>
                <a:cubicBezTo>
                  <a:pt x="6350000" y="6050280"/>
                  <a:pt x="5842000" y="6558280"/>
                  <a:pt x="5218430" y="6558280"/>
                </a:cubicBezTo>
                <a:close/>
                <a:moveTo>
                  <a:pt x="1131570" y="149860"/>
                </a:moveTo>
                <a:cubicBezTo>
                  <a:pt x="590550" y="149860"/>
                  <a:pt x="149860" y="590550"/>
                  <a:pt x="149860" y="1131570"/>
                </a:cubicBezTo>
                <a:lnTo>
                  <a:pt x="149860" y="5425440"/>
                </a:lnTo>
                <a:cubicBezTo>
                  <a:pt x="149860" y="5966460"/>
                  <a:pt x="590550" y="6407150"/>
                  <a:pt x="1131570" y="6407150"/>
                </a:cubicBezTo>
                <a:lnTo>
                  <a:pt x="5218430" y="6407150"/>
                </a:lnTo>
                <a:cubicBezTo>
                  <a:pt x="5759450" y="6407150"/>
                  <a:pt x="6200140" y="5966460"/>
                  <a:pt x="6200140" y="5425440"/>
                </a:cubicBezTo>
                <a:lnTo>
                  <a:pt x="6200140" y="1131570"/>
                </a:lnTo>
                <a:cubicBezTo>
                  <a:pt x="6200140" y="590550"/>
                  <a:pt x="5759450" y="149860"/>
                  <a:pt x="5218430" y="149860"/>
                </a:cubicBezTo>
                <a:lnTo>
                  <a:pt x="1131570" y="149860"/>
                </a:lnTo>
                <a:close/>
              </a:path>
            </a:pathLst>
          </a:custGeom>
          <a:gradFill rotWithShape="1">
            <a:gsLst>
              <a:gs pos="0">
                <a:srgbClr val="6060FF">
                  <a:alpha val="100000"/>
                </a:srgbClr>
              </a:gs>
              <a:gs pos="100000">
                <a:srgbClr val="0001FE">
                  <a:alpha val="10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/>
          <a:lstStyle/>
          <a:p>
            <a:endParaRPr lang="ru-RU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9496C71-1CB5-51D0-CEC4-484898BAE37A}"/>
              </a:ext>
            </a:extLst>
          </p:cNvPr>
          <p:cNvSpPr txBox="1"/>
          <p:nvPr/>
        </p:nvSpPr>
        <p:spPr>
          <a:xfrm>
            <a:off x="17678400" y="9717582"/>
            <a:ext cx="285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86CB4B4D-7CA3-9044-876B-883B54F8677D}" type="slidenum">
              <a:rPr lang="ru-RU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7</a:t>
            </a:fld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97634" y="4728658"/>
            <a:ext cx="5011805" cy="4067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136"/>
              </a:lnSpc>
            </a:pPr>
            <a:endParaRPr lang="ru-RU" sz="2000" dirty="0" smtClean="0">
              <a:solidFill>
                <a:srgbClr val="FFFFFF"/>
              </a:solidFill>
              <a:latin typeface="Archive"/>
              <a:ea typeface="Archive"/>
              <a:cs typeface="Archive"/>
            </a:endParaRPr>
          </a:p>
          <a:p>
            <a:pPr>
              <a:lnSpc>
                <a:spcPts val="3136"/>
              </a:lnSpc>
            </a:pPr>
            <a:r>
              <a:rPr lang="ru-RU" sz="2000" dirty="0" smtClean="0">
                <a:solidFill>
                  <a:srgbClr val="FFFFFF"/>
                </a:solidFill>
                <a:latin typeface="Archive"/>
                <a:ea typeface="Archive"/>
                <a:cs typeface="Archive"/>
              </a:rPr>
              <a:t>Социально-культурная </a:t>
            </a:r>
            <a:r>
              <a:rPr lang="ru-RU" sz="2000" dirty="0" smtClean="0">
                <a:solidFill>
                  <a:srgbClr val="FFFFFF"/>
                </a:solidFill>
                <a:latin typeface="Archive"/>
                <a:ea typeface="Archive"/>
                <a:cs typeface="Archive"/>
              </a:rPr>
              <a:t>деятельность: Управление </a:t>
            </a:r>
            <a:r>
              <a:rPr lang="ru-RU" sz="2000" dirty="0">
                <a:solidFill>
                  <a:srgbClr val="FFFFFF"/>
                </a:solidFill>
                <a:latin typeface="Archive"/>
                <a:ea typeface="Archive"/>
                <a:cs typeface="Archive"/>
              </a:rPr>
              <a:t>инновационными проектами в </a:t>
            </a:r>
            <a:r>
              <a:rPr lang="ru-RU" sz="2000" dirty="0" smtClean="0">
                <a:solidFill>
                  <a:srgbClr val="FFFFFF"/>
                </a:solidFill>
                <a:latin typeface="Archive"/>
                <a:ea typeface="Archive"/>
                <a:cs typeface="Archive"/>
              </a:rPr>
              <a:t>сфере креативных </a:t>
            </a:r>
            <a:r>
              <a:rPr lang="ru-RU" sz="2000" dirty="0">
                <a:solidFill>
                  <a:srgbClr val="FFFFFF"/>
                </a:solidFill>
                <a:latin typeface="Archive"/>
                <a:ea typeface="Archive"/>
                <a:cs typeface="Archive"/>
              </a:rPr>
              <a:t>индустрий;</a:t>
            </a:r>
          </a:p>
          <a:p>
            <a:pPr>
              <a:lnSpc>
                <a:spcPts val="3136"/>
              </a:lnSpc>
            </a:pPr>
            <a:endParaRPr lang="ru-RU" sz="2000" dirty="0" smtClean="0">
              <a:solidFill>
                <a:srgbClr val="FFFFFF"/>
              </a:solidFill>
              <a:latin typeface="Archive"/>
              <a:ea typeface="Archive"/>
              <a:cs typeface="Archive"/>
            </a:endParaRPr>
          </a:p>
          <a:p>
            <a:pPr>
              <a:lnSpc>
                <a:spcPts val="3136"/>
              </a:lnSpc>
            </a:pPr>
            <a:endParaRPr lang="ru-RU" sz="2000" dirty="0">
              <a:solidFill>
                <a:srgbClr val="FFFFFF"/>
              </a:solidFill>
              <a:latin typeface="Archive"/>
              <a:ea typeface="Archive"/>
              <a:cs typeface="Archive"/>
            </a:endParaRPr>
          </a:p>
          <a:p>
            <a:pPr>
              <a:lnSpc>
                <a:spcPts val="3136"/>
              </a:lnSpc>
            </a:pPr>
            <a:endParaRPr lang="ru-RU" sz="2000" dirty="0" smtClean="0">
              <a:solidFill>
                <a:srgbClr val="FFFFFF"/>
              </a:solidFill>
              <a:latin typeface="Archive"/>
              <a:ea typeface="Archive"/>
              <a:cs typeface="Archive"/>
            </a:endParaRPr>
          </a:p>
          <a:p>
            <a:pPr>
              <a:lnSpc>
                <a:spcPts val="3136"/>
              </a:lnSpc>
            </a:pPr>
            <a:endParaRPr lang="ru-RU" sz="2400" dirty="0">
              <a:solidFill>
                <a:srgbClr val="FFFFFF"/>
              </a:solidFill>
              <a:latin typeface="Archive"/>
              <a:ea typeface="Archive"/>
              <a:cs typeface="Archive"/>
            </a:endParaRPr>
          </a:p>
          <a:p>
            <a:pPr>
              <a:lnSpc>
                <a:spcPts val="3136"/>
              </a:lnSpc>
            </a:pPr>
            <a:r>
              <a:rPr lang="ru-RU" sz="2400" dirty="0" smtClean="0">
                <a:solidFill>
                  <a:srgbClr val="FFFFFF"/>
                </a:solidFill>
                <a:latin typeface="Archive"/>
                <a:ea typeface="Archive"/>
                <a:cs typeface="Archive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507986">
            <a:off x="11724881" y="-4012267"/>
            <a:ext cx="12654611" cy="5107861"/>
          </a:xfrm>
          <a:custGeom>
            <a:avLst/>
            <a:gdLst/>
            <a:ahLst/>
            <a:cxnLst/>
            <a:rect l="l" t="t" r="r" b="b"/>
            <a:pathLst>
              <a:path w="12654611" h="5107861">
                <a:moveTo>
                  <a:pt x="0" y="0"/>
                </a:moveTo>
                <a:lnTo>
                  <a:pt x="12654611" y="0"/>
                </a:lnTo>
                <a:lnTo>
                  <a:pt x="12654611" y="5107861"/>
                </a:lnTo>
                <a:lnTo>
                  <a:pt x="0" y="5107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 rot="-2507986">
            <a:off x="9028482" y="8284322"/>
            <a:ext cx="13493157" cy="5446329"/>
          </a:xfrm>
          <a:custGeom>
            <a:avLst/>
            <a:gdLst/>
            <a:ahLst/>
            <a:cxnLst/>
            <a:rect l="l" t="t" r="r" b="b"/>
            <a:pathLst>
              <a:path w="13493157" h="5446329">
                <a:moveTo>
                  <a:pt x="0" y="0"/>
                </a:moveTo>
                <a:lnTo>
                  <a:pt x="13493157" y="0"/>
                </a:lnTo>
                <a:lnTo>
                  <a:pt x="13493157" y="5446329"/>
                </a:lnTo>
                <a:lnTo>
                  <a:pt x="0" y="54463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4444248" cy="10287000"/>
            <a:chOff x="0" y="0"/>
            <a:chExt cx="5925664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/>
            <a:srcRect l="33799" r="33799"/>
            <a:stretch>
              <a:fillRect/>
            </a:stretch>
          </p:blipFill>
          <p:spPr>
            <a:xfrm>
              <a:off x="0" y="0"/>
              <a:ext cx="5925664" cy="13716000"/>
            </a:xfrm>
            <a:prstGeom prst="rect">
              <a:avLst/>
            </a:prstGeom>
          </p:spPr>
        </p:pic>
      </p:grpSp>
      <p:sp>
        <p:nvSpPr>
          <p:cNvPr id="6" name="Freeform 6"/>
          <p:cNvSpPr/>
          <p:nvPr/>
        </p:nvSpPr>
        <p:spPr>
          <a:xfrm>
            <a:off x="14621813" y="2581158"/>
            <a:ext cx="2306496" cy="2306496"/>
          </a:xfrm>
          <a:custGeom>
            <a:avLst/>
            <a:gdLst/>
            <a:ahLst/>
            <a:cxnLst/>
            <a:rect l="l" t="t" r="r" b="b"/>
            <a:pathLst>
              <a:path w="2306496" h="2306496">
                <a:moveTo>
                  <a:pt x="0" y="0"/>
                </a:moveTo>
                <a:lnTo>
                  <a:pt x="2306496" y="0"/>
                </a:lnTo>
                <a:lnTo>
                  <a:pt x="2306496" y="2306496"/>
                </a:lnTo>
                <a:lnTo>
                  <a:pt x="0" y="23064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7" name="Group 7"/>
          <p:cNvGrpSpPr/>
          <p:nvPr/>
        </p:nvGrpSpPr>
        <p:grpSpPr>
          <a:xfrm>
            <a:off x="14782911" y="2744788"/>
            <a:ext cx="1984300" cy="1984300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" name="Freeform 9"/>
          <p:cNvSpPr/>
          <p:nvPr/>
        </p:nvSpPr>
        <p:spPr>
          <a:xfrm>
            <a:off x="14987654" y="2946999"/>
            <a:ext cx="1574813" cy="1574813"/>
          </a:xfrm>
          <a:custGeom>
            <a:avLst/>
            <a:gdLst/>
            <a:ahLst/>
            <a:cxnLst/>
            <a:rect l="l" t="t" r="r" b="b"/>
            <a:pathLst>
              <a:path w="1574813" h="1574813">
                <a:moveTo>
                  <a:pt x="0" y="0"/>
                </a:moveTo>
                <a:lnTo>
                  <a:pt x="1574813" y="0"/>
                </a:lnTo>
                <a:lnTo>
                  <a:pt x="1574813" y="1574813"/>
                </a:lnTo>
                <a:lnTo>
                  <a:pt x="0" y="15748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0" name="Freeform 10"/>
          <p:cNvSpPr/>
          <p:nvPr/>
        </p:nvSpPr>
        <p:spPr>
          <a:xfrm>
            <a:off x="12528555" y="-348733"/>
            <a:ext cx="661159" cy="769908"/>
          </a:xfrm>
          <a:custGeom>
            <a:avLst/>
            <a:gdLst/>
            <a:ahLst/>
            <a:cxnLst/>
            <a:rect l="l" t="t" r="r" b="b"/>
            <a:pathLst>
              <a:path w="661159" h="769908">
                <a:moveTo>
                  <a:pt x="0" y="0"/>
                </a:moveTo>
                <a:lnTo>
                  <a:pt x="661159" y="0"/>
                </a:lnTo>
                <a:lnTo>
                  <a:pt x="661159" y="769908"/>
                </a:lnTo>
                <a:lnTo>
                  <a:pt x="0" y="7699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>
          <a:xfrm>
            <a:off x="14782911" y="7506166"/>
            <a:ext cx="661159" cy="769908"/>
          </a:xfrm>
          <a:custGeom>
            <a:avLst/>
            <a:gdLst/>
            <a:ahLst/>
            <a:cxnLst/>
            <a:rect l="l" t="t" r="r" b="b"/>
            <a:pathLst>
              <a:path w="661159" h="769908">
                <a:moveTo>
                  <a:pt x="0" y="0"/>
                </a:moveTo>
                <a:lnTo>
                  <a:pt x="661158" y="0"/>
                </a:lnTo>
                <a:lnTo>
                  <a:pt x="661158" y="769909"/>
                </a:lnTo>
                <a:lnTo>
                  <a:pt x="0" y="76990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2" name="Freeform 12"/>
          <p:cNvSpPr/>
          <p:nvPr/>
        </p:nvSpPr>
        <p:spPr>
          <a:xfrm>
            <a:off x="4028340" y="4480632"/>
            <a:ext cx="831816" cy="831816"/>
          </a:xfrm>
          <a:custGeom>
            <a:avLst/>
            <a:gdLst/>
            <a:ahLst/>
            <a:cxnLst/>
            <a:rect l="l" t="t" r="r" b="b"/>
            <a:pathLst>
              <a:path w="831816" h="831816">
                <a:moveTo>
                  <a:pt x="0" y="0"/>
                </a:moveTo>
                <a:lnTo>
                  <a:pt x="831816" y="0"/>
                </a:lnTo>
                <a:lnTo>
                  <a:pt x="831816" y="831816"/>
                </a:lnTo>
                <a:lnTo>
                  <a:pt x="0" y="8318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13" name="Group 13"/>
          <p:cNvGrpSpPr/>
          <p:nvPr/>
        </p:nvGrpSpPr>
        <p:grpSpPr>
          <a:xfrm>
            <a:off x="4086439" y="4539643"/>
            <a:ext cx="715619" cy="715619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5" name="Freeform 15"/>
          <p:cNvSpPr/>
          <p:nvPr/>
        </p:nvSpPr>
        <p:spPr>
          <a:xfrm>
            <a:off x="4160277" y="4612569"/>
            <a:ext cx="567942" cy="567942"/>
          </a:xfrm>
          <a:custGeom>
            <a:avLst/>
            <a:gdLst/>
            <a:ahLst/>
            <a:cxnLst/>
            <a:rect l="l" t="t" r="r" b="b"/>
            <a:pathLst>
              <a:path w="567942" h="567942">
                <a:moveTo>
                  <a:pt x="0" y="0"/>
                </a:moveTo>
                <a:lnTo>
                  <a:pt x="567942" y="0"/>
                </a:lnTo>
                <a:lnTo>
                  <a:pt x="567942" y="567942"/>
                </a:lnTo>
                <a:lnTo>
                  <a:pt x="0" y="5679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6" name="Freeform 16"/>
          <p:cNvSpPr/>
          <p:nvPr/>
        </p:nvSpPr>
        <p:spPr>
          <a:xfrm>
            <a:off x="4028340" y="5312448"/>
            <a:ext cx="831816" cy="831816"/>
          </a:xfrm>
          <a:custGeom>
            <a:avLst/>
            <a:gdLst/>
            <a:ahLst/>
            <a:cxnLst/>
            <a:rect l="l" t="t" r="r" b="b"/>
            <a:pathLst>
              <a:path w="831816" h="831816">
                <a:moveTo>
                  <a:pt x="0" y="0"/>
                </a:moveTo>
                <a:lnTo>
                  <a:pt x="831816" y="0"/>
                </a:lnTo>
                <a:lnTo>
                  <a:pt x="831816" y="831816"/>
                </a:lnTo>
                <a:lnTo>
                  <a:pt x="0" y="8318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17" name="Group 17"/>
          <p:cNvGrpSpPr/>
          <p:nvPr/>
        </p:nvGrpSpPr>
        <p:grpSpPr>
          <a:xfrm>
            <a:off x="4086439" y="5371460"/>
            <a:ext cx="715619" cy="715619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9" name="Freeform 19"/>
          <p:cNvSpPr/>
          <p:nvPr/>
        </p:nvSpPr>
        <p:spPr>
          <a:xfrm>
            <a:off x="4160277" y="5444385"/>
            <a:ext cx="567942" cy="567942"/>
          </a:xfrm>
          <a:custGeom>
            <a:avLst/>
            <a:gdLst/>
            <a:ahLst/>
            <a:cxnLst/>
            <a:rect l="l" t="t" r="r" b="b"/>
            <a:pathLst>
              <a:path w="567942" h="567942">
                <a:moveTo>
                  <a:pt x="0" y="0"/>
                </a:moveTo>
                <a:lnTo>
                  <a:pt x="567942" y="0"/>
                </a:lnTo>
                <a:lnTo>
                  <a:pt x="567942" y="567942"/>
                </a:lnTo>
                <a:lnTo>
                  <a:pt x="0" y="5679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0" name="Freeform 20"/>
          <p:cNvSpPr/>
          <p:nvPr/>
        </p:nvSpPr>
        <p:spPr>
          <a:xfrm>
            <a:off x="4028340" y="6201414"/>
            <a:ext cx="831816" cy="831816"/>
          </a:xfrm>
          <a:custGeom>
            <a:avLst/>
            <a:gdLst/>
            <a:ahLst/>
            <a:cxnLst/>
            <a:rect l="l" t="t" r="r" b="b"/>
            <a:pathLst>
              <a:path w="831816" h="831816">
                <a:moveTo>
                  <a:pt x="0" y="0"/>
                </a:moveTo>
                <a:lnTo>
                  <a:pt x="831816" y="0"/>
                </a:lnTo>
                <a:lnTo>
                  <a:pt x="831816" y="831816"/>
                </a:lnTo>
                <a:lnTo>
                  <a:pt x="0" y="8318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21" name="Group 21"/>
          <p:cNvGrpSpPr/>
          <p:nvPr/>
        </p:nvGrpSpPr>
        <p:grpSpPr>
          <a:xfrm>
            <a:off x="4086439" y="6260426"/>
            <a:ext cx="715619" cy="715619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3" name="Freeform 23"/>
          <p:cNvSpPr/>
          <p:nvPr/>
        </p:nvSpPr>
        <p:spPr>
          <a:xfrm>
            <a:off x="4160277" y="6333351"/>
            <a:ext cx="567942" cy="567942"/>
          </a:xfrm>
          <a:custGeom>
            <a:avLst/>
            <a:gdLst/>
            <a:ahLst/>
            <a:cxnLst/>
            <a:rect l="l" t="t" r="r" b="b"/>
            <a:pathLst>
              <a:path w="567942" h="567942">
                <a:moveTo>
                  <a:pt x="0" y="0"/>
                </a:moveTo>
                <a:lnTo>
                  <a:pt x="567942" y="0"/>
                </a:lnTo>
                <a:lnTo>
                  <a:pt x="567942" y="567942"/>
                </a:lnTo>
                <a:lnTo>
                  <a:pt x="0" y="5679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4" name="AutoShape 24"/>
          <p:cNvSpPr/>
          <p:nvPr/>
        </p:nvSpPr>
        <p:spPr>
          <a:xfrm flipH="1" flipV="1">
            <a:off x="5029470" y="9003571"/>
            <a:ext cx="7862525" cy="0"/>
          </a:xfrm>
          <a:prstGeom prst="line">
            <a:avLst/>
          </a:prstGeom>
          <a:ln w="571500" cap="rnd">
            <a:gradFill>
              <a:gsLst>
                <a:gs pos="0">
                  <a:srgbClr val="6060FF">
                    <a:alpha val="100000"/>
                  </a:srgbClr>
                </a:gs>
                <a:gs pos="100000">
                  <a:srgbClr val="0001FE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25" name="TextBox 25"/>
          <p:cNvSpPr txBox="1"/>
          <p:nvPr/>
        </p:nvSpPr>
        <p:spPr>
          <a:xfrm>
            <a:off x="5066496" y="2734789"/>
            <a:ext cx="8157656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40"/>
              </a:lnSpc>
            </a:pPr>
            <a:r>
              <a:rPr lang="ru-RU" sz="2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И</a:t>
            </a:r>
            <a:r>
              <a:rPr lang="en-US" sz="2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ностранные граждане и лица без гражданства, имеющие образование, признаваемое на территории РФ в качестве: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029470" y="1002200"/>
            <a:ext cx="11448196" cy="1446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91"/>
              </a:lnSpc>
            </a:pPr>
            <a:r>
              <a:rPr lang="en-US" sz="5174">
                <a:solidFill>
                  <a:srgbClr val="FFFFFF"/>
                </a:solidFill>
                <a:latin typeface="Archive"/>
                <a:ea typeface="Archive"/>
                <a:cs typeface="Archive"/>
                <a:sym typeface="Archive"/>
              </a:rPr>
              <a:t>КТО МОЖЕТ ПРИНИМАТЬ УЧАСТИЕ </a:t>
            </a:r>
            <a:r>
              <a:rPr lang="en-US" sz="5174">
                <a:solidFill>
                  <a:srgbClr val="4A37D2"/>
                </a:solidFill>
                <a:latin typeface="Archive"/>
                <a:ea typeface="Archive"/>
                <a:cs typeface="Archive"/>
                <a:sym typeface="Archive"/>
              </a:rPr>
              <a:t>В ОЛИМПИАДЕ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347857" y="4691475"/>
            <a:ext cx="160747" cy="430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47"/>
              </a:lnSpc>
            </a:pPr>
            <a:r>
              <a:rPr lang="en-US" sz="3042">
                <a:solidFill>
                  <a:srgbClr val="FFFFFF"/>
                </a:solidFill>
                <a:latin typeface="Archive"/>
                <a:ea typeface="Archive"/>
                <a:cs typeface="Archive"/>
                <a:sym typeface="Archive"/>
              </a:rPr>
              <a:t>1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337921" y="5528320"/>
            <a:ext cx="160747" cy="430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47"/>
              </a:lnSpc>
            </a:pPr>
            <a:r>
              <a:rPr lang="en-US" sz="3042">
                <a:solidFill>
                  <a:srgbClr val="FFFFFF"/>
                </a:solidFill>
                <a:latin typeface="Archive"/>
                <a:ea typeface="Archive"/>
                <a:cs typeface="Archive"/>
                <a:sym typeface="Archive"/>
              </a:rPr>
              <a:t>2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330223" y="6439539"/>
            <a:ext cx="228051" cy="430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47"/>
              </a:lnSpc>
            </a:pPr>
            <a:r>
              <a:rPr lang="en-US" sz="3042">
                <a:solidFill>
                  <a:srgbClr val="FFFFFF"/>
                </a:solidFill>
                <a:latin typeface="Archive"/>
                <a:ea typeface="Archive"/>
                <a:cs typeface="Archive"/>
                <a:sym typeface="Archive"/>
              </a:rPr>
              <a:t>3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080351" y="4699628"/>
            <a:ext cx="8123218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80"/>
              </a:lnSpc>
            </a:pPr>
            <a:r>
              <a:rPr lang="en-US" sz="19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Полного </a:t>
            </a:r>
            <a:r>
              <a:rPr lang="ru-RU" sz="19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высшего </a:t>
            </a:r>
            <a:r>
              <a:rPr lang="en-US" sz="19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образования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066496" y="5449629"/>
            <a:ext cx="8123218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80"/>
              </a:lnSpc>
            </a:pPr>
            <a:r>
              <a:rPr lang="ru-RU" sz="19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Обучающиеся на последнем курсе бакалавриата \специалитета </a:t>
            </a:r>
            <a:r>
              <a:rPr lang="en-US" sz="19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066496" y="6354738"/>
            <a:ext cx="7825499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80"/>
              </a:lnSpc>
            </a:pPr>
            <a:r>
              <a:rPr lang="ru-RU" sz="1900" b="1" dirty="0" smtClean="0">
                <a:solidFill>
                  <a:srgbClr val="FFFFFF"/>
                </a:solidFill>
                <a:latin typeface="Montserrat Bold"/>
                <a:sym typeface="Montserrat"/>
              </a:rPr>
              <a:t>Прошедшие</a:t>
            </a:r>
            <a:r>
              <a:rPr lang="en-US" sz="1900" b="1" dirty="0" smtClean="0">
                <a:solidFill>
                  <a:srgbClr val="FFFFFF"/>
                </a:solidFill>
                <a:latin typeface="Montserrat Bold"/>
                <a:sym typeface="Montserrat"/>
              </a:rPr>
              <a:t> </a:t>
            </a:r>
            <a:r>
              <a:rPr lang="en-US" sz="1900" b="1" dirty="0">
                <a:solidFill>
                  <a:srgbClr val="FFFFFF"/>
                </a:solidFill>
                <a:latin typeface="Montserrat Bold"/>
                <a:sym typeface="Montserrat"/>
              </a:rPr>
              <a:t>процедур</a:t>
            </a:r>
            <a:r>
              <a:rPr lang="ru-RU" sz="1900" b="1" dirty="0">
                <a:solidFill>
                  <a:srgbClr val="FFFFFF"/>
                </a:solidFill>
                <a:latin typeface="Montserrat Bold"/>
                <a:sym typeface="Montserrat"/>
              </a:rPr>
              <a:t>у</a:t>
            </a:r>
            <a:r>
              <a:rPr lang="en-US" sz="1900" b="1" dirty="0">
                <a:solidFill>
                  <a:srgbClr val="FFFFFF"/>
                </a:solidFill>
                <a:latin typeface="Montserrat Bold"/>
                <a:sym typeface="Montserrat"/>
              </a:rPr>
              <a:t> регистрации в порядке, </a:t>
            </a:r>
            <a:r>
              <a:rPr lang="en-US" sz="1900" b="1" dirty="0" smtClean="0">
                <a:solidFill>
                  <a:srgbClr val="FFFFFF"/>
                </a:solidFill>
                <a:latin typeface="Montserrat Bold"/>
                <a:sym typeface="Montserrat"/>
              </a:rPr>
              <a:t>установленном </a:t>
            </a:r>
            <a:r>
              <a:rPr lang="en-US" sz="1900" b="1" dirty="0">
                <a:solidFill>
                  <a:srgbClr val="FFFFFF"/>
                </a:solidFill>
                <a:latin typeface="Montserrat Bold"/>
                <a:sym typeface="Montserrat"/>
              </a:rPr>
              <a:t>Регламентом</a:t>
            </a:r>
            <a:endParaRPr lang="en-US" sz="1900" b="1" dirty="0">
              <a:solidFill>
                <a:srgbClr val="FFFFFF"/>
              </a:solidFill>
              <a:latin typeface="Montserrat Bold"/>
              <a:sym typeface="Montserrat Bold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5066496" y="7247161"/>
            <a:ext cx="8123218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40"/>
              </a:lnSpc>
            </a:pPr>
            <a:r>
              <a:rPr lang="en-US" sz="2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algn="just">
              <a:lnSpc>
                <a:spcPts val="2940"/>
              </a:lnSpc>
            </a:pPr>
            <a:endParaRPr lang="en-US" sz="21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5225297" y="8806403"/>
            <a:ext cx="7666698" cy="35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40"/>
              </a:lnSpc>
            </a:pPr>
            <a:r>
              <a:rPr lang="en-US" sz="21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Участие в Олимпиаде добровольное и бесплатное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E089403-4ED4-25A4-9F1C-2A204EE10748}"/>
              </a:ext>
            </a:extLst>
          </p:cNvPr>
          <p:cNvSpPr txBox="1"/>
          <p:nvPr/>
        </p:nvSpPr>
        <p:spPr>
          <a:xfrm>
            <a:off x="17678400" y="9717582"/>
            <a:ext cx="285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86CB4B4D-7CA3-9044-876B-883B54F8677D}" type="slidenum">
              <a:rPr lang="ru-RU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8</a:t>
            </a:fld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507986">
            <a:off x="-1748513" y="-2831408"/>
            <a:ext cx="24177655" cy="9758981"/>
          </a:xfrm>
          <a:custGeom>
            <a:avLst/>
            <a:gdLst/>
            <a:ahLst/>
            <a:cxnLst/>
            <a:rect l="l" t="t" r="r" b="b"/>
            <a:pathLst>
              <a:path w="24177655" h="9758981">
                <a:moveTo>
                  <a:pt x="0" y="0"/>
                </a:moveTo>
                <a:lnTo>
                  <a:pt x="24177656" y="0"/>
                </a:lnTo>
                <a:lnTo>
                  <a:pt x="24177656" y="9758981"/>
                </a:lnTo>
                <a:lnTo>
                  <a:pt x="0" y="97589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394884" y="1396902"/>
            <a:ext cx="10287000" cy="7093024"/>
            <a:chOff x="0" y="0"/>
            <a:chExt cx="32719878" cy="225607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719879" cy="22560795"/>
            </a:xfrm>
            <a:custGeom>
              <a:avLst/>
              <a:gdLst/>
              <a:ahLst/>
              <a:cxnLst/>
              <a:rect l="l" t="t" r="r" b="b"/>
              <a:pathLst>
                <a:path w="32719879" h="22560795">
                  <a:moveTo>
                    <a:pt x="0" y="0"/>
                  </a:moveTo>
                  <a:lnTo>
                    <a:pt x="32719879" y="0"/>
                  </a:lnTo>
                  <a:lnTo>
                    <a:pt x="32719879" y="22560795"/>
                  </a:lnTo>
                  <a:lnTo>
                    <a:pt x="0" y="225607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930047" y="3426088"/>
            <a:ext cx="7061825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>
                <a:solidFill>
                  <a:srgbClr val="FFFFFF"/>
                </a:solidFill>
                <a:latin typeface="Archive"/>
                <a:ea typeface="Archive"/>
                <a:cs typeface="Archive"/>
                <a:sym typeface="Archive"/>
              </a:rPr>
              <a:t>СРОКИ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01118" y="4158291"/>
            <a:ext cx="6084477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>
                <a:solidFill>
                  <a:srgbClr val="6060FF"/>
                </a:solidFill>
                <a:latin typeface="Archive"/>
                <a:ea typeface="Archive"/>
                <a:cs typeface="Archive"/>
                <a:sym typeface="Archive"/>
              </a:rPr>
              <a:t>ПРОВЕДЕНИЯ</a:t>
            </a:r>
          </a:p>
        </p:txBody>
      </p:sp>
      <p:sp>
        <p:nvSpPr>
          <p:cNvPr id="7" name="Freeform 7"/>
          <p:cNvSpPr/>
          <p:nvPr/>
        </p:nvSpPr>
        <p:spPr>
          <a:xfrm>
            <a:off x="16841403" y="1790972"/>
            <a:ext cx="661159" cy="769908"/>
          </a:xfrm>
          <a:custGeom>
            <a:avLst/>
            <a:gdLst/>
            <a:ahLst/>
            <a:cxnLst/>
            <a:rect l="l" t="t" r="r" b="b"/>
            <a:pathLst>
              <a:path w="661159" h="769908">
                <a:moveTo>
                  <a:pt x="0" y="0"/>
                </a:moveTo>
                <a:lnTo>
                  <a:pt x="661159" y="0"/>
                </a:lnTo>
                <a:lnTo>
                  <a:pt x="661159" y="769908"/>
                </a:lnTo>
                <a:lnTo>
                  <a:pt x="0" y="769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8" name="Freeform 8"/>
          <p:cNvSpPr/>
          <p:nvPr/>
        </p:nvSpPr>
        <p:spPr>
          <a:xfrm>
            <a:off x="6832466" y="8588842"/>
            <a:ext cx="661159" cy="769908"/>
          </a:xfrm>
          <a:custGeom>
            <a:avLst/>
            <a:gdLst/>
            <a:ahLst/>
            <a:cxnLst/>
            <a:rect l="l" t="t" r="r" b="b"/>
            <a:pathLst>
              <a:path w="661159" h="769908">
                <a:moveTo>
                  <a:pt x="0" y="0"/>
                </a:moveTo>
                <a:lnTo>
                  <a:pt x="661159" y="0"/>
                </a:lnTo>
                <a:lnTo>
                  <a:pt x="661159" y="769908"/>
                </a:lnTo>
                <a:lnTo>
                  <a:pt x="0" y="769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9" name="Freeform 9"/>
          <p:cNvSpPr/>
          <p:nvPr/>
        </p:nvSpPr>
        <p:spPr>
          <a:xfrm>
            <a:off x="1028700" y="841078"/>
            <a:ext cx="948475" cy="947290"/>
          </a:xfrm>
          <a:custGeom>
            <a:avLst/>
            <a:gdLst/>
            <a:ahLst/>
            <a:cxnLst/>
            <a:rect l="l" t="t" r="r" b="b"/>
            <a:pathLst>
              <a:path w="948475" h="947290">
                <a:moveTo>
                  <a:pt x="0" y="0"/>
                </a:moveTo>
                <a:lnTo>
                  <a:pt x="948475" y="0"/>
                </a:lnTo>
                <a:lnTo>
                  <a:pt x="948475" y="947289"/>
                </a:lnTo>
                <a:lnTo>
                  <a:pt x="0" y="9472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10" name="Group 10"/>
          <p:cNvGrpSpPr/>
          <p:nvPr/>
        </p:nvGrpSpPr>
        <p:grpSpPr>
          <a:xfrm>
            <a:off x="11157341" y="4636205"/>
            <a:ext cx="4419955" cy="1479057"/>
            <a:chOff x="0" y="-57151"/>
            <a:chExt cx="5349024" cy="1972075"/>
          </a:xfrm>
        </p:grpSpPr>
        <p:sp>
          <p:nvSpPr>
            <p:cNvPr id="11" name="TextBox 11"/>
            <p:cNvSpPr txBox="1"/>
            <p:nvPr/>
          </p:nvSpPr>
          <p:spPr>
            <a:xfrm>
              <a:off x="0" y="478634"/>
              <a:ext cx="5349024" cy="14362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47"/>
                </a:lnSpc>
              </a:pPr>
              <a:r>
                <a:rPr lang="ru-RU" sz="2033" dirty="0">
                  <a:solidFill>
                    <a:srgbClr val="0014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В дистанционном формате</a:t>
              </a:r>
            </a:p>
            <a:p>
              <a:pPr algn="l">
                <a:lnSpc>
                  <a:spcPts val="2847"/>
                </a:lnSpc>
              </a:pPr>
              <a:r>
                <a:rPr lang="ru-RU" sz="2033" dirty="0">
                  <a:solidFill>
                    <a:srgbClr val="0014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(тест) </a:t>
              </a:r>
            </a:p>
            <a:p>
              <a:pPr algn="l">
                <a:lnSpc>
                  <a:spcPts val="2847"/>
                </a:lnSpc>
              </a:pPr>
              <a:r>
                <a:rPr lang="ru-RU" sz="2033" dirty="0">
                  <a:solidFill>
                    <a:srgbClr val="0014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с</a:t>
              </a:r>
              <a:r>
                <a:rPr lang="en-US" sz="2033" dirty="0">
                  <a:solidFill>
                    <a:srgbClr val="0014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ru-RU" sz="2033" dirty="0" smtClean="0">
                  <a:solidFill>
                    <a:srgbClr val="0014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20.02.2026 </a:t>
              </a:r>
              <a:r>
                <a:rPr lang="ru-RU" sz="2033" dirty="0">
                  <a:solidFill>
                    <a:srgbClr val="0014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г. – </a:t>
              </a:r>
              <a:r>
                <a:rPr lang="ru-RU" sz="2033" dirty="0" smtClean="0">
                  <a:solidFill>
                    <a:srgbClr val="0014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02.03.2026г</a:t>
              </a:r>
              <a:r>
                <a:rPr lang="ru-RU" sz="2033" dirty="0">
                  <a:solidFill>
                    <a:srgbClr val="0014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 </a:t>
              </a:r>
              <a:endParaRPr lang="en-US" sz="2033" dirty="0">
                <a:solidFill>
                  <a:srgbClr val="00144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1"/>
              <a:ext cx="4759567" cy="523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21"/>
                </a:lnSpc>
              </a:pPr>
              <a:r>
                <a:rPr lang="ru-RU" sz="2372" b="1" dirty="0">
                  <a:solidFill>
                    <a:srgbClr val="001446"/>
                  </a:solidFill>
                  <a:latin typeface="Montserrat Bold" panose="020B0604020202020204" charset="-52"/>
                  <a:ea typeface="Montserrat Classic Bold"/>
                  <a:cs typeface="Montserrat Classic Bold"/>
                  <a:sym typeface="Montserrat Classic Bold"/>
                </a:rPr>
                <a:t>Отборочный этап</a:t>
              </a:r>
              <a:endParaRPr lang="en-US" sz="2372" b="1" dirty="0">
                <a:solidFill>
                  <a:srgbClr val="001446"/>
                </a:solidFill>
                <a:latin typeface="Montserrat Bold" panose="020B0604020202020204" charset="-52"/>
                <a:ea typeface="Montserrat Classic Bold"/>
                <a:cs typeface="Montserrat Classic Bold"/>
                <a:sym typeface="Montserrat Classic Bold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9446635" y="4407434"/>
            <a:ext cx="1216213" cy="1216213"/>
          </a:xfrm>
          <a:custGeom>
            <a:avLst/>
            <a:gdLst/>
            <a:ahLst/>
            <a:cxnLst/>
            <a:rect l="l" t="t" r="r" b="b"/>
            <a:pathLst>
              <a:path w="1216213" h="1216213">
                <a:moveTo>
                  <a:pt x="0" y="0"/>
                </a:moveTo>
                <a:lnTo>
                  <a:pt x="1216213" y="0"/>
                </a:lnTo>
                <a:lnTo>
                  <a:pt x="1216213" y="1216214"/>
                </a:lnTo>
                <a:lnTo>
                  <a:pt x="0" y="12162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4" name="Freeform 14"/>
          <p:cNvSpPr/>
          <p:nvPr/>
        </p:nvSpPr>
        <p:spPr>
          <a:xfrm>
            <a:off x="9468122" y="2905471"/>
            <a:ext cx="1216213" cy="1216213"/>
          </a:xfrm>
          <a:custGeom>
            <a:avLst/>
            <a:gdLst/>
            <a:ahLst/>
            <a:cxnLst/>
            <a:rect l="l" t="t" r="r" b="b"/>
            <a:pathLst>
              <a:path w="1216213" h="1216213">
                <a:moveTo>
                  <a:pt x="0" y="0"/>
                </a:moveTo>
                <a:lnTo>
                  <a:pt x="1216213" y="0"/>
                </a:lnTo>
                <a:lnTo>
                  <a:pt x="1216213" y="1216213"/>
                </a:lnTo>
                <a:lnTo>
                  <a:pt x="0" y="12162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5" name="TextBox 15"/>
          <p:cNvSpPr txBox="1"/>
          <p:nvPr/>
        </p:nvSpPr>
        <p:spPr>
          <a:xfrm>
            <a:off x="9641270" y="3267193"/>
            <a:ext cx="869917" cy="433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8"/>
              </a:lnSpc>
            </a:pPr>
            <a:r>
              <a:rPr lang="en-US" sz="2598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02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619783" y="4783962"/>
            <a:ext cx="869917" cy="433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8"/>
              </a:lnSpc>
            </a:pPr>
            <a:r>
              <a:rPr lang="en-US" sz="2598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03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8669382" y="5976691"/>
            <a:ext cx="7680144" cy="2508767"/>
            <a:chOff x="0" y="0"/>
            <a:chExt cx="10240192" cy="3345023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483430"/>
              <a:ext cx="10240192" cy="2413725"/>
              <a:chOff x="0" y="0"/>
              <a:chExt cx="2801737" cy="6604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801738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801738" h="660400">
                    <a:moveTo>
                      <a:pt x="2677277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77278" y="0"/>
                    </a:lnTo>
                    <a:cubicBezTo>
                      <a:pt x="2745858" y="0"/>
                      <a:pt x="2801738" y="55880"/>
                      <a:pt x="2801738" y="124460"/>
                    </a:cubicBezTo>
                    <a:lnTo>
                      <a:pt x="2801738" y="535940"/>
                    </a:lnTo>
                    <a:cubicBezTo>
                      <a:pt x="2801738" y="604520"/>
                      <a:pt x="2745858" y="660400"/>
                      <a:pt x="2677278" y="660400"/>
                    </a:cubicBezTo>
                    <a:close/>
                  </a:path>
                </a:pathLst>
              </a:custGeom>
              <a:solidFill>
                <a:srgbClr val="0001FE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0" name="Freeform 20"/>
            <p:cNvSpPr/>
            <p:nvPr/>
          </p:nvSpPr>
          <p:spPr>
            <a:xfrm flipV="1">
              <a:off x="888641" y="0"/>
              <a:ext cx="8405078" cy="483430"/>
            </a:xfrm>
            <a:custGeom>
              <a:avLst/>
              <a:gdLst/>
              <a:ahLst/>
              <a:cxnLst/>
              <a:rect l="l" t="t" r="r" b="b"/>
              <a:pathLst>
                <a:path w="8405078" h="483430">
                  <a:moveTo>
                    <a:pt x="0" y="483430"/>
                  </a:moveTo>
                  <a:lnTo>
                    <a:pt x="8405077" y="483430"/>
                  </a:lnTo>
                  <a:lnTo>
                    <a:pt x="8405077" y="0"/>
                  </a:lnTo>
                  <a:lnTo>
                    <a:pt x="0" y="0"/>
                  </a:lnTo>
                  <a:lnTo>
                    <a:pt x="0" y="483430"/>
                  </a:lnTo>
                  <a:close/>
                </a:path>
              </a:pathLst>
            </a:custGeom>
            <a:blipFill>
              <a:blip r:embed="rId10"/>
              <a:stretch>
                <a:fillRect t="-243380"/>
              </a:stretch>
            </a:blipFill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888641" y="2840868"/>
              <a:ext cx="8765415" cy="504155"/>
            </a:xfrm>
            <a:custGeom>
              <a:avLst/>
              <a:gdLst/>
              <a:ahLst/>
              <a:cxnLst/>
              <a:rect l="l" t="t" r="r" b="b"/>
              <a:pathLst>
                <a:path w="8765415" h="504155">
                  <a:moveTo>
                    <a:pt x="0" y="0"/>
                  </a:moveTo>
                  <a:lnTo>
                    <a:pt x="8765415" y="0"/>
                  </a:lnTo>
                  <a:lnTo>
                    <a:pt x="8765415" y="504155"/>
                  </a:lnTo>
                  <a:lnTo>
                    <a:pt x="0" y="504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43380"/>
              </a:stretch>
            </a:blipFill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3378493" y="1648899"/>
              <a:ext cx="5349024" cy="4787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42"/>
                </a:lnSpc>
              </a:pPr>
              <a:r>
                <a:rPr lang="ru-RU" sz="2030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С </a:t>
              </a:r>
              <a:r>
                <a:rPr lang="ru-RU" sz="2030" dirty="0" smtClean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11.03.2026г</a:t>
              </a:r>
              <a:r>
                <a:rPr lang="ru-RU" sz="2030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 – </a:t>
              </a:r>
              <a:r>
                <a:rPr lang="ru-RU" sz="2030" dirty="0" smtClean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20.03.2026г</a:t>
              </a:r>
              <a:r>
                <a:rPr lang="ru-RU" sz="2030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 </a:t>
              </a:r>
              <a:endParaRPr lang="en-US" sz="203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3378493" y="1046613"/>
              <a:ext cx="5349024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21"/>
                </a:lnSpc>
              </a:pPr>
              <a:r>
                <a:rPr lang="ru-RU" sz="2372" b="1" dirty="0">
                  <a:solidFill>
                    <a:srgbClr val="FFFFFF"/>
                  </a:solidFill>
                  <a:latin typeface="Montserrat Bold" panose="020B0604020202020204" charset="-52"/>
                  <a:ea typeface="Montserrat Classic Bold"/>
                  <a:cs typeface="Montserrat Classic Bold"/>
                  <a:sym typeface="Montserrat Classic Bold"/>
                </a:rPr>
                <a:t>Финальные состязания </a:t>
              </a:r>
              <a:endParaRPr lang="en-US" sz="2372" b="1" dirty="0">
                <a:solidFill>
                  <a:srgbClr val="FFFFFF"/>
                </a:solidFill>
                <a:latin typeface="Montserrat Bold" panose="020B0604020202020204" charset="-52"/>
                <a:ea typeface="Montserrat Classic Bold"/>
                <a:cs typeface="Montserrat Classic Bold"/>
                <a:sym typeface="Montserrat Classic Bold"/>
              </a:endParaRPr>
            </a:p>
          </p:txBody>
        </p:sp>
        <p:sp>
          <p:nvSpPr>
            <p:cNvPr id="24" name="Freeform 24"/>
            <p:cNvSpPr/>
            <p:nvPr/>
          </p:nvSpPr>
          <p:spPr>
            <a:xfrm>
              <a:off x="1126199" y="864117"/>
              <a:ext cx="1621618" cy="1621618"/>
            </a:xfrm>
            <a:custGeom>
              <a:avLst/>
              <a:gdLst/>
              <a:ahLst/>
              <a:cxnLst/>
              <a:rect l="l" t="t" r="r" b="b"/>
              <a:pathLst>
                <a:path w="1621618" h="1621618">
                  <a:moveTo>
                    <a:pt x="0" y="0"/>
                  </a:moveTo>
                  <a:lnTo>
                    <a:pt x="1621617" y="0"/>
                  </a:lnTo>
                  <a:lnTo>
                    <a:pt x="1621617" y="1621618"/>
                  </a:lnTo>
                  <a:lnTo>
                    <a:pt x="0" y="1621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357063" y="1295786"/>
              <a:ext cx="1159889" cy="5623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38"/>
                </a:lnSpc>
              </a:pPr>
              <a:r>
                <a:rPr lang="en-US" sz="2598">
                  <a:solidFill>
                    <a:srgbClr val="FFFFFF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04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1140878" y="1421465"/>
            <a:ext cx="3581685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7"/>
              </a:lnSpc>
            </a:pPr>
            <a:r>
              <a:rPr lang="ru-RU" sz="2033" dirty="0" smtClean="0">
                <a:solidFill>
                  <a:srgbClr val="001446"/>
                </a:solidFill>
                <a:latin typeface="Montserrat"/>
                <a:ea typeface="Montserrat"/>
                <a:cs typeface="Montserrat"/>
                <a:sym typeface="Montserrat"/>
              </a:rPr>
              <a:t>19.01</a:t>
            </a:r>
            <a:r>
              <a:rPr lang="ru-RU" sz="2033" dirty="0">
                <a:solidFill>
                  <a:srgbClr val="001446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r>
              <a:rPr lang="en-US" sz="2033" dirty="0">
                <a:solidFill>
                  <a:srgbClr val="00144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33" dirty="0" smtClean="0">
                <a:solidFill>
                  <a:srgbClr val="001446"/>
                </a:solidFill>
                <a:latin typeface="Montserrat"/>
                <a:ea typeface="Montserrat"/>
                <a:cs typeface="Montserrat"/>
                <a:sym typeface="Montserrat"/>
              </a:rPr>
              <a:t>202</a:t>
            </a:r>
            <a:r>
              <a:rPr lang="ru-RU" sz="2033" dirty="0">
                <a:solidFill>
                  <a:srgbClr val="001446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  <a:r>
              <a:rPr lang="en-US" sz="2033" dirty="0" smtClean="0">
                <a:solidFill>
                  <a:srgbClr val="001446"/>
                </a:solidFill>
                <a:latin typeface="Montserrat"/>
                <a:ea typeface="Montserrat"/>
                <a:cs typeface="Montserrat"/>
                <a:sym typeface="Montserrat"/>
              </a:rPr>
              <a:t>г</a:t>
            </a:r>
            <a:r>
              <a:rPr lang="en-US" sz="2033" dirty="0">
                <a:solidFill>
                  <a:srgbClr val="001446"/>
                </a:solidFill>
                <a:latin typeface="Montserrat"/>
                <a:ea typeface="Montserrat"/>
                <a:cs typeface="Montserrat"/>
                <a:sym typeface="Montserrat"/>
              </a:rPr>
              <a:t>.  -  19</a:t>
            </a:r>
            <a:r>
              <a:rPr lang="ru-RU" sz="2033" dirty="0">
                <a:solidFill>
                  <a:srgbClr val="001446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r>
              <a:rPr lang="en-US" sz="2033" dirty="0">
                <a:solidFill>
                  <a:srgbClr val="001446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  <a:r>
              <a:rPr lang="ru-RU" sz="2033" dirty="0">
                <a:solidFill>
                  <a:srgbClr val="001446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r>
              <a:rPr lang="en-US" sz="2033" dirty="0">
                <a:solidFill>
                  <a:srgbClr val="001446"/>
                </a:solidFill>
                <a:latin typeface="Montserrat"/>
                <a:ea typeface="Montserrat"/>
                <a:cs typeface="Montserrat"/>
                <a:sym typeface="Montserrat"/>
              </a:rPr>
              <a:t>202</a:t>
            </a:r>
            <a:r>
              <a:rPr lang="ru-RU" sz="2033" dirty="0">
                <a:solidFill>
                  <a:srgbClr val="001446"/>
                </a:solidFill>
                <a:latin typeface="Montserrat"/>
                <a:ea typeface="Montserrat"/>
                <a:cs typeface="Montserrat"/>
                <a:sym typeface="Montserrat"/>
              </a:rPr>
              <a:t>5 </a:t>
            </a:r>
            <a:r>
              <a:rPr lang="en-US" sz="2033" dirty="0">
                <a:solidFill>
                  <a:srgbClr val="001446"/>
                </a:solidFill>
                <a:latin typeface="Montserrat"/>
                <a:ea typeface="Montserrat"/>
                <a:cs typeface="Montserrat"/>
                <a:sym typeface="Montserrat"/>
              </a:rPr>
              <a:t>г. 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124414" y="676408"/>
            <a:ext cx="4251522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21"/>
              </a:lnSpc>
            </a:pPr>
            <a:r>
              <a:rPr lang="en-US" sz="2372" b="1" dirty="0">
                <a:solidFill>
                  <a:srgbClr val="001446"/>
                </a:solidFill>
                <a:latin typeface="Montserrat Bold" panose="020B0604020202020204" charset="-52"/>
                <a:ea typeface="Montserrat Classic Bold"/>
                <a:cs typeface="Montserrat Classic Bold"/>
                <a:sym typeface="Montserrat Classic Bold"/>
              </a:rPr>
              <a:t>Регистрация участников</a:t>
            </a:r>
          </a:p>
        </p:txBody>
      </p:sp>
      <p:sp>
        <p:nvSpPr>
          <p:cNvPr id="28" name="Freeform 28"/>
          <p:cNvSpPr/>
          <p:nvPr/>
        </p:nvSpPr>
        <p:spPr>
          <a:xfrm>
            <a:off x="9435193" y="841444"/>
            <a:ext cx="1216213" cy="1216213"/>
          </a:xfrm>
          <a:custGeom>
            <a:avLst/>
            <a:gdLst/>
            <a:ahLst/>
            <a:cxnLst/>
            <a:rect l="l" t="t" r="r" b="b"/>
            <a:pathLst>
              <a:path w="1216213" h="1216213">
                <a:moveTo>
                  <a:pt x="0" y="0"/>
                </a:moveTo>
                <a:lnTo>
                  <a:pt x="1216214" y="0"/>
                </a:lnTo>
                <a:lnTo>
                  <a:pt x="1216214" y="1216214"/>
                </a:lnTo>
                <a:lnTo>
                  <a:pt x="0" y="12162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9" name="TextBox 29"/>
          <p:cNvSpPr txBox="1"/>
          <p:nvPr/>
        </p:nvSpPr>
        <p:spPr>
          <a:xfrm>
            <a:off x="9608342" y="1203166"/>
            <a:ext cx="869917" cy="433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8"/>
              </a:lnSpc>
            </a:pPr>
            <a:r>
              <a:rPr lang="en-US" sz="2598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01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124414" y="1104805"/>
            <a:ext cx="3894864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4"/>
              </a:lnSpc>
            </a:pPr>
            <a:r>
              <a:rPr lang="en-US" sz="1717" b="1" i="1" dirty="0">
                <a:solidFill>
                  <a:srgbClr val="001446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в </a:t>
            </a:r>
            <a:r>
              <a:rPr lang="ru-RU" sz="1717" b="1" i="1" dirty="0">
                <a:solidFill>
                  <a:srgbClr val="001446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онлайн</a:t>
            </a:r>
            <a:r>
              <a:rPr lang="en-US" sz="1717" b="1" i="1" dirty="0">
                <a:solidFill>
                  <a:srgbClr val="001446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 формате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140878" y="1764432"/>
            <a:ext cx="2939067" cy="295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4"/>
              </a:lnSpc>
            </a:pPr>
            <a:r>
              <a:rPr lang="ru-RU" sz="1717" i="1" dirty="0">
                <a:solidFill>
                  <a:srgbClr val="001446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с</a:t>
            </a:r>
            <a:r>
              <a:rPr lang="en-US" sz="1717" i="1" dirty="0">
                <a:solidFill>
                  <a:srgbClr val="001446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10:00 до 23:59 по МСК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11140878" y="3032298"/>
            <a:ext cx="4632522" cy="1012617"/>
            <a:chOff x="0" y="38100"/>
            <a:chExt cx="6176696" cy="1350156"/>
          </a:xfrm>
        </p:grpSpPr>
        <p:sp>
          <p:nvSpPr>
            <p:cNvPr id="33" name="TextBox 33"/>
            <p:cNvSpPr txBox="1"/>
            <p:nvPr/>
          </p:nvSpPr>
          <p:spPr>
            <a:xfrm>
              <a:off x="0" y="515815"/>
              <a:ext cx="5349024" cy="4449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47"/>
                </a:lnSpc>
              </a:pPr>
              <a:r>
                <a:rPr lang="ru-RU" sz="2033" dirty="0">
                  <a:solidFill>
                    <a:srgbClr val="0014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В онлайн формате </a:t>
              </a:r>
              <a:r>
                <a:rPr lang="en-US" sz="2033" dirty="0">
                  <a:solidFill>
                    <a:srgbClr val="00144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38100"/>
              <a:ext cx="6176696" cy="4103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2372"/>
                </a:lnSpc>
              </a:pPr>
              <a:r>
                <a:rPr lang="en-US" sz="2372" b="1" dirty="0">
                  <a:solidFill>
                    <a:srgbClr val="001446"/>
                  </a:solidFill>
                  <a:latin typeface="Montserrat Bold" panose="020B0604020202020204" charset="-52"/>
                  <a:ea typeface="Montserrat Classic Bold"/>
                  <a:cs typeface="Montserrat Classic Bold"/>
                  <a:sym typeface="Montserrat Classic Bold"/>
                </a:rPr>
                <a:t>Проведение </a:t>
              </a:r>
              <a:r>
                <a:rPr lang="ru-RU" sz="2372" b="1" dirty="0">
                  <a:solidFill>
                    <a:srgbClr val="001446"/>
                  </a:solidFill>
                  <a:latin typeface="Montserrat Bold" panose="020B0604020202020204" charset="-52"/>
                  <a:ea typeface="Montserrat Classic Bold"/>
                  <a:cs typeface="Montserrat Classic Bold"/>
                  <a:sym typeface="Montserrat Classic Bold"/>
                </a:rPr>
                <a:t>вебинара</a:t>
              </a:r>
              <a:endParaRPr lang="en-US" sz="2372" b="1" dirty="0">
                <a:solidFill>
                  <a:srgbClr val="001446"/>
                </a:solidFill>
                <a:latin typeface="Montserrat Bold" panose="020B0604020202020204" charset="-52"/>
                <a:ea typeface="Montserrat Classic Bold"/>
                <a:cs typeface="Montserrat Classic Bold"/>
                <a:sym typeface="Montserrat Classic Bold"/>
              </a:endParaRP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977887"/>
              <a:ext cx="4347896" cy="4103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2404"/>
                </a:lnSpc>
              </a:pPr>
              <a:r>
                <a:rPr lang="ru-RU" sz="2033" dirty="0" smtClean="0">
                  <a:solidFill>
                    <a:srgbClr val="001446"/>
                  </a:solidFill>
                  <a:latin typeface="Montserrat"/>
                  <a:ea typeface="Montserrat"/>
                  <a:cs typeface="Montserrat"/>
                  <a:sym typeface="Montserrat Italics"/>
                </a:rPr>
                <a:t>03.02.2026г</a:t>
              </a:r>
              <a:r>
                <a:rPr lang="ru-RU" sz="2033" dirty="0">
                  <a:solidFill>
                    <a:srgbClr val="001446"/>
                  </a:solidFill>
                  <a:latin typeface="Montserrat"/>
                  <a:ea typeface="Montserrat"/>
                  <a:cs typeface="Montserrat"/>
                  <a:sym typeface="Montserrat Italics"/>
                </a:rPr>
                <a:t>. </a:t>
              </a:r>
              <a:r>
                <a:rPr lang="en-US" sz="1717" i="1" dirty="0">
                  <a:solidFill>
                    <a:srgbClr val="001446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12:00 по МСК</a:t>
              </a:r>
            </a:p>
          </p:txBody>
        </p:sp>
      </p:grpSp>
      <p:sp>
        <p:nvSpPr>
          <p:cNvPr id="36" name="Freeform 36"/>
          <p:cNvSpPr/>
          <p:nvPr/>
        </p:nvSpPr>
        <p:spPr>
          <a:xfrm>
            <a:off x="16930687" y="9024799"/>
            <a:ext cx="467003" cy="467003"/>
          </a:xfrm>
          <a:custGeom>
            <a:avLst/>
            <a:gdLst/>
            <a:ahLst/>
            <a:cxnLst/>
            <a:rect l="l" t="t" r="r" b="b"/>
            <a:pathLst>
              <a:path w="467003" h="467003">
                <a:moveTo>
                  <a:pt x="0" y="0"/>
                </a:moveTo>
                <a:lnTo>
                  <a:pt x="467003" y="0"/>
                </a:lnTo>
                <a:lnTo>
                  <a:pt x="467003" y="467002"/>
                </a:lnTo>
                <a:lnTo>
                  <a:pt x="0" y="4670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7" name="Freeform 37"/>
          <p:cNvSpPr/>
          <p:nvPr/>
        </p:nvSpPr>
        <p:spPr>
          <a:xfrm>
            <a:off x="17110959" y="9157850"/>
            <a:ext cx="122046" cy="200900"/>
          </a:xfrm>
          <a:custGeom>
            <a:avLst/>
            <a:gdLst/>
            <a:ahLst/>
            <a:cxnLst/>
            <a:rect l="l" t="t" r="r" b="b"/>
            <a:pathLst>
              <a:path w="122046" h="200900">
                <a:moveTo>
                  <a:pt x="0" y="0"/>
                </a:moveTo>
                <a:lnTo>
                  <a:pt x="122047" y="0"/>
                </a:lnTo>
                <a:lnTo>
                  <a:pt x="122047" y="200900"/>
                </a:lnTo>
                <a:lnTo>
                  <a:pt x="0" y="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8" name="TextBox 38"/>
          <p:cNvSpPr txBox="1"/>
          <p:nvPr/>
        </p:nvSpPr>
        <p:spPr>
          <a:xfrm>
            <a:off x="1977175" y="5228372"/>
            <a:ext cx="8347330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#сила_в_наш</a:t>
            </a:r>
            <a:r>
              <a:rPr lang="ru-RU" sz="2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ем единстве</a:t>
            </a:r>
            <a:endParaRPr lang="en-US" sz="21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150"/>
              </a:lnSpc>
            </a:pPr>
            <a:r>
              <a:rPr lang="en-US" sz="2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#МГИК_2025</a:t>
            </a:r>
          </a:p>
          <a:p>
            <a:pPr algn="l">
              <a:lnSpc>
                <a:spcPts val="3150"/>
              </a:lnSpc>
            </a:pPr>
            <a:r>
              <a:rPr lang="en-US" sz="2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#креативный_код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1140878" y="9179650"/>
            <a:ext cx="4011768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7"/>
              </a:lnSpc>
            </a:pPr>
            <a:r>
              <a:rPr lang="ru-RU" sz="2033" dirty="0" smtClean="0">
                <a:solidFill>
                  <a:srgbClr val="001446"/>
                </a:solidFill>
                <a:latin typeface="Montserrat"/>
                <a:ea typeface="Montserrat"/>
                <a:cs typeface="Montserrat"/>
                <a:sym typeface="Montserrat"/>
              </a:rPr>
              <a:t>15.03.2026г. </a:t>
            </a:r>
            <a:r>
              <a:rPr lang="ru-RU" sz="2033" dirty="0">
                <a:solidFill>
                  <a:srgbClr val="001446"/>
                </a:solidFill>
                <a:latin typeface="Montserrat"/>
                <a:ea typeface="Montserrat"/>
                <a:cs typeface="Montserrat"/>
                <a:sym typeface="Montserrat"/>
              </a:rPr>
              <a:t>– </a:t>
            </a:r>
            <a:r>
              <a:rPr lang="ru-RU" sz="2033" dirty="0" smtClean="0">
                <a:solidFill>
                  <a:srgbClr val="001446"/>
                </a:solidFill>
                <a:latin typeface="Montserrat"/>
                <a:ea typeface="Montserrat"/>
                <a:cs typeface="Montserrat"/>
                <a:sym typeface="Montserrat"/>
              </a:rPr>
              <a:t>06.04.2026г</a:t>
            </a:r>
            <a:r>
              <a:rPr lang="ru-RU" sz="2033" dirty="0">
                <a:solidFill>
                  <a:srgbClr val="001446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lang="en-US" sz="2033" dirty="0">
              <a:solidFill>
                <a:srgbClr val="0014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1140878" y="8840414"/>
            <a:ext cx="443641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72"/>
              </a:lnSpc>
            </a:pPr>
            <a:r>
              <a:rPr lang="ru-RU" sz="2372" b="1" dirty="0">
                <a:solidFill>
                  <a:srgbClr val="001446"/>
                </a:solidFill>
                <a:latin typeface="Montserrat Bold" panose="020B0604020202020204" charset="-52"/>
                <a:ea typeface="Montserrat Classic Bold"/>
                <a:cs typeface="Montserrat Classic Bold"/>
                <a:sym typeface="Montserrat Classic Bold"/>
              </a:rPr>
              <a:t>Оформление документов </a:t>
            </a:r>
            <a:endParaRPr lang="en-US" sz="2372" b="1" dirty="0">
              <a:solidFill>
                <a:srgbClr val="001446"/>
              </a:solidFill>
              <a:latin typeface="Montserrat Bold" panose="020B0604020202020204" charset="-52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41" name="Freeform 41"/>
          <p:cNvSpPr/>
          <p:nvPr/>
        </p:nvSpPr>
        <p:spPr>
          <a:xfrm>
            <a:off x="9451657" y="8569622"/>
            <a:ext cx="1216213" cy="1216213"/>
          </a:xfrm>
          <a:custGeom>
            <a:avLst/>
            <a:gdLst/>
            <a:ahLst/>
            <a:cxnLst/>
            <a:rect l="l" t="t" r="r" b="b"/>
            <a:pathLst>
              <a:path w="1216213" h="1216213">
                <a:moveTo>
                  <a:pt x="0" y="0"/>
                </a:moveTo>
                <a:lnTo>
                  <a:pt x="1216214" y="0"/>
                </a:lnTo>
                <a:lnTo>
                  <a:pt x="1216214" y="1216213"/>
                </a:lnTo>
                <a:lnTo>
                  <a:pt x="0" y="12162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2" name="TextBox 42"/>
          <p:cNvSpPr txBox="1"/>
          <p:nvPr/>
        </p:nvSpPr>
        <p:spPr>
          <a:xfrm>
            <a:off x="9624806" y="8946149"/>
            <a:ext cx="869917" cy="433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8"/>
              </a:lnSpc>
            </a:pPr>
            <a:r>
              <a:rPr lang="en-US" sz="2598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05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A01A2A4-82F1-4F9F-ADDE-E59CF77C1F52}"/>
              </a:ext>
            </a:extLst>
          </p:cNvPr>
          <p:cNvSpPr txBox="1"/>
          <p:nvPr/>
        </p:nvSpPr>
        <p:spPr>
          <a:xfrm>
            <a:off x="17678400" y="9717582"/>
            <a:ext cx="285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86CB4B4D-7CA3-9044-876B-883B54F8677D}" type="slidenum">
              <a:rPr lang="ru-RU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9</a:t>
            </a:fld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11049369" y="2073957"/>
            <a:ext cx="3609187" cy="885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17" i="1" dirty="0" smtClean="0">
                <a:solidFill>
                  <a:srgbClr val="001446"/>
                </a:solidFill>
                <a:latin typeface="Montserrat Italics"/>
                <a:ea typeface="Montserrat Italics"/>
                <a:cs typeface="Montserrat Italics"/>
              </a:rPr>
              <a:t>Ссылка на регестрацию: https</a:t>
            </a:r>
            <a:r>
              <a:rPr lang="ru-RU" sz="1717" i="1" dirty="0">
                <a:solidFill>
                  <a:srgbClr val="001446"/>
                </a:solidFill>
                <a:latin typeface="Montserrat Italics"/>
                <a:ea typeface="Montserrat Italics"/>
                <a:cs typeface="Montserrat Italics"/>
              </a:rPr>
              <a:t>://forms.yandex.ru/u/696a308290290296a506cd80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616</Words>
  <Application>Microsoft Office PowerPoint</Application>
  <PresentationFormat>Произвольный</PresentationFormat>
  <Paragraphs>146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5" baseType="lpstr">
      <vt:lpstr>Montserrat</vt:lpstr>
      <vt:lpstr>Century Gothic</vt:lpstr>
      <vt:lpstr>Montserrat Semi-Bold</vt:lpstr>
      <vt:lpstr>Montserrat Classic Bold</vt:lpstr>
      <vt:lpstr>Montserrat Bold</vt:lpstr>
      <vt:lpstr>Montserrat Italics</vt:lpstr>
      <vt:lpstr>Montserrat Bold Italics</vt:lpstr>
      <vt:lpstr>TT Rounds Neue Condensed Bold</vt:lpstr>
      <vt:lpstr>Montserrat Classic</vt:lpstr>
      <vt:lpstr>Calibri</vt:lpstr>
      <vt:lpstr>Aptos</vt:lpstr>
      <vt:lpstr>Archive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Креативный код</dc:title>
  <dc:creator>beomgyu's wife</dc:creator>
  <cp:lastModifiedBy>Маргарита Юрьевна Красносельская</cp:lastModifiedBy>
  <cp:revision>46</cp:revision>
  <dcterms:created xsi:type="dcterms:W3CDTF">2006-08-16T00:00:00Z</dcterms:created>
  <dcterms:modified xsi:type="dcterms:W3CDTF">2026-01-26T13:32:38Z</dcterms:modified>
  <dc:identifier>DAFtUCVolsk</dc:identifier>
</cp:coreProperties>
</file>